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43"/>
    <p:restoredTop autoAdjust="0" sz="94694"/>
  </p:normalViewPr>
  <p:slideViewPr>
    <p:cSldViewPr snapToGrid="0" snapToObjects="1">
      <p:cViewPr varScale="1">
        <p:scale>
          <a:sx d="100" n="161"/>
          <a:sy d="100" n="161"/>
        </p:scale>
        <p:origin x="560" y="200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1" Type="http://schemas.openxmlformats.org/officeDocument/2006/relationships/viewProps" Target="viewProps.xml" /><Relationship Id="rId50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53" Type="http://schemas.openxmlformats.org/officeDocument/2006/relationships/tableStyles" Target="tableStyles.xml" /><Relationship Id="rId52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theme/theme1.xml" Type="http://schemas.openxmlformats.org/officeDocument/2006/relationships/theme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idx="2" sz="half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idx="3" sz="quarter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4" sz="quarter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342900" eaLnBrk="1" hangingPunct="1" latinLnBrk="0" rtl="0">
        <a:spcBef>
          <a:spcPct val="0"/>
        </a:spcBef>
        <a:buNone/>
        <a:defRPr kern="1200" sz="33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typeface="Arial"/>
        <a:buChar char="–"/>
        <a:defRPr kern="1200" sz="210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15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4.png" /><Relationship Id="rId2" Type="http://schemas.openxmlformats.org/officeDocument/2006/relationships/image" Target="../media/image3.png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6.png" /><Relationship Id="rId2" Type="http://schemas.openxmlformats.org/officeDocument/2006/relationships/image" Target="../media/image5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8.png" /><Relationship Id="rId2" Type="http://schemas.openxmlformats.org/officeDocument/2006/relationships/image" Target="../media/image7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10.png" /><Relationship Id="rId2" Type="http://schemas.openxmlformats.org/officeDocument/2006/relationships/image" Target="../media/image9.png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12.png" /><Relationship Id="rId2" Type="http://schemas.openxmlformats.org/officeDocument/2006/relationships/image" Target="../media/image11.pn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14.png" /><Relationship Id="rId2" Type="http://schemas.openxmlformats.org/officeDocument/2006/relationships/image" Target="../media/image13.pn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16.png" /><Relationship Id="rId2" Type="http://schemas.openxmlformats.org/officeDocument/2006/relationships/image" Target="../media/image15.png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18.png" /><Relationship Id="rId2" Type="http://schemas.openxmlformats.org/officeDocument/2006/relationships/image" Target="../media/image17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0.png" /><Relationship Id="rId2" Type="http://schemas.openxmlformats.org/officeDocument/2006/relationships/image" Target="../media/image19.png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2.png" /><Relationship Id="rId2" Type="http://schemas.openxmlformats.org/officeDocument/2006/relationships/image" Target="../media/image21.png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4.png" /><Relationship Id="rId2" Type="http://schemas.openxmlformats.org/officeDocument/2006/relationships/image" Target="../media/image23.png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.png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6.png" /><Relationship Id="rId2" Type="http://schemas.openxmlformats.org/officeDocument/2006/relationships/image" Target="../media/image25.png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8.png" /><Relationship Id="rId2" Type="http://schemas.openxmlformats.org/officeDocument/2006/relationships/image" Target="../media/image27.png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30.png" /><Relationship Id="rId2" Type="http://schemas.openxmlformats.org/officeDocument/2006/relationships/image" Target="../media/image29.png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32.png" /><Relationship Id="rId2" Type="http://schemas.openxmlformats.org/officeDocument/2006/relationships/image" Target="../media/image31.png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34.png" /><Relationship Id="rId2" Type="http://schemas.openxmlformats.org/officeDocument/2006/relationships/image" Target="../media/image33.png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36.png" /><Relationship Id="rId2" Type="http://schemas.openxmlformats.org/officeDocument/2006/relationships/image" Target="../media/image35.png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37.png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39.png" /><Relationship Id="rId2" Type="http://schemas.openxmlformats.org/officeDocument/2006/relationships/image" Target="../media/image38.png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41.png" /><Relationship Id="rId2" Type="http://schemas.openxmlformats.org/officeDocument/2006/relationships/image" Target="../media/image40.png" /></Relationships>
</file>

<file path=ppt/slides/_rels/slide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doi.org/10.1016/j.cma.2022.115041" TargetMode="External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2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Multi-Output Physics-Informed Neural Networks for Forward and Inverse PDE Problems with Uncertainties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  <a:r>
              <a:rPr/>
              <a:t>Mingyuan Yang</a:t>
            </a:r>
            <a:br/>
            <a:r>
              <a:rPr/>
              <a:t>John T. Foster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2023-08-18</a:t>
            </a:r>
          </a:p>
        </p:txBody>
      </p:sp>
    </p:spTree>
  </p:cSld>
</p:sld>
</file>

<file path=ppt/slides/slide10.xml><?xml version="1.0" encoding="UTF-8"?><p:sld xmlns:a="http://schemas.openxmlformats.org/drawingml/2006/main" xmlns:r="http://schemas.openxmlformats.org/officeDocument/2006/relationships" xmlns:p="http://schemas.openxmlformats.org/presentationml/2006/main"><p:cSld><p:spTree><p:nvGrpSpPr><p:cNvPr id="1" name="" /><p:cNvGrpSpPr /><p:nvPr /></p:nvGrpSpPr><p:grpSpPr><a:xfrm><a:off x="0" y="0" /><a:ext cx="0" cy="0" /><a:chOff x="0" y="0" /><a:chExt cx="0" cy="0" /></a:xfrm></p:grpSpPr><p:pic><p:nvPicPr><p:cNvPr descr="img_mopinn/1d_linear_solution_u.png" id="0" name="Picture 1" /><p:cNvPicPr><a:picLocks noGrp="1" noChangeAspect="1" /></p:cNvPicPr><p:nvPr /></p:nvPicPr><p:blipFill><a:blip r:embed="rId2" /><a:stretch><a:fillRect /></a:stretch></p:blipFill><p:spPr bwMode="auto"><a:xfrm><a:off x="546100" y="1193800" /><a:ext cx="3860800" cy="2882900" /></a:xfrm><a:prstGeom prst="rect"><a:avLst /></a:prstGeom><a:noFill /><a:ln w="9525"><a:noFill /><a:headEnd /><a:tailEnd /></a:ln></p:spPr></p:pic><p:sp><p:nvSpPr><p:cNvPr id="1" name="TextBox 3" /><p:cNvSpPr txBox="1" /><p:nvPr /></p:nvSpPr><p:spPr><a:xfrm><a:off x="457200" y="4076700" /><a:ext cx="4038600" cy="508000" /></a:xfrm><a:prstGeom prst="rect"><a:avLst /></a:prstGeom><a:noFill /></p:spPr><p:txBody><a:bodyPr /><a:lstStyle /><a:p><a:pPr lvl="0" indent="0" marL="0" algn="ctr"><a:buNone /></a:pPr><a:r><a:rPr /><a:t>Solution </a:t></a:r><a14:m><m:oMath xmlns:m="http://schemas.openxmlformats.org/officeDocument/2006/math"><m:r><m:t>u</m:t></m:r></m:oMath></a14:m></a:p></p:txBody></p:sp><p:pic><p:nvPicPr><p:cNvPr descr="img_mopinn/1d_linear_source_f.png" id="0" name="Picture 1" /><p:cNvPicPr><a:picLocks noGrp="1" noChangeAspect="1" /></p:cNvPicPr><p:nvPr /></p:nvPicPr><p:blipFill><a:blip r:embed="rId3" /><a:stretch><a:fillRect /></a:stretch></p:blipFill><p:spPr bwMode="auto"><a:xfrm><a:off x="4762500" y="1193800" /><a:ext cx="3822700" cy="2882900" /></a:xfrm><a:prstGeom prst="rect"><a:avLst /></a:prstGeom><a:noFill /><a:ln w="9525"><a:noFill /><a:headEnd /><a:tailEnd /></a:ln></p:spPr></p:pic><p:sp><p:nvSpPr><p:cNvPr id="1" name="TextBox 3" /><p:cNvSpPr txBox="1" /><p:nvPr /></p:nvSpPr><p:spPr><a:xfrm><a:off x="4648200" y="4076700" /><a:ext cx="4038600" cy="508000" /></a:xfrm><a:prstGeom prst="rect"><a:avLst /></a:prstGeom><a:noFill /></p:spPr><p:txBody><a:bodyPr /><a:lstStyle /><a:p><a:pPr lvl="0" indent="0" marL="0" algn="ctr"><a:buNone /></a:pPr><a:r><a:rPr /><a:t>Source </a:t></a:r><a14:m><m:oMath xmlns:m="http://schemas.openxmlformats.org/officeDocument/2006/math"><m:r><m:t>f</m:t></m:r></m:oMath></a14:m><a:r><a:rPr /><a:t> from manufactured solution</a:t></a:r></a:p></p:txBody></p:sp></p:spTree></p:cSld>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Network architecture and hyperparameters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2 neural networks: </a:t>
                </a:r>
                <a14:m>
                  <m:oMath xmlns:m="http://schemas.openxmlformats.org/officeDocument/2006/math">
                    <m:sSub>
                      <m:e>
                        <m:r>
                          <m:t>u</m:t>
                        </m:r>
                      </m:e>
                      <m:sub>
                        <m:r>
                          <m:t>N</m:t>
                        </m:r>
                        <m:r>
                          <m:t>N</m:t>
                        </m:r>
                      </m:sub>
                    </m:sSub>
                  </m:oMath>
                </a14:m>
                <a:r>
                  <a:rPr/>
                  <a:t> and </a:t>
                </a:r>
                <a14:m>
                  <m:oMath xmlns:m="http://schemas.openxmlformats.org/officeDocument/2006/math">
                    <m:sSub>
                      <m:e>
                        <m:r>
                          <m:t>f</m:t>
                        </m:r>
                      </m:e>
                      <m:sub>
                        <m:r>
                          <m:t>N</m:t>
                        </m:r>
                        <m:r>
                          <m:t>N</m:t>
                        </m:r>
                      </m:sub>
                    </m:sSub>
                  </m:oMath>
                </a14:m>
              </a:p>
              <a:p>
                <a:pPr lvl="0"/>
                <a:r>
                  <a:rPr/>
                  <a:t>2 hidden layers with 20 and 40 neurons each</a:t>
                </a:r>
              </a:p>
              <a:p>
                <a:pPr lvl="0"/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tanh</m:t>
                    </m:r>
                  </m:oMath>
                </a14:m>
                <a:r>
                  <a:rPr/>
                  <a:t> activation function</a:t>
                </a:r>
              </a:p>
              <a:p>
                <a:pPr lvl="0"/>
                <a:r>
                  <a:rPr/>
                  <a:t>ADAM optimizer</a:t>
                </a:r>
              </a:p>
              <a:p>
                <a:pPr lvl="0"/>
                <a14:m>
                  <m:oMath xmlns:m="http://schemas.openxmlformats.org/officeDocument/2006/math">
                    <m:sSup>
                      <m:e>
                        <m:r>
                          <m:t>10</m:t>
                        </m:r>
                      </m:e>
                      <m:sup>
                        <m:r>
                          <m:rPr>
                            <m:sty m:val="p"/>
                          </m:rPr>
                          <m:t>−</m:t>
                        </m:r>
                        <m:r>
                          <m:t>3</m:t>
                        </m:r>
                      </m:sup>
                    </m:sSup>
                  </m:oMath>
                </a14:m>
                <a:r>
                  <a:rPr/>
                  <a:t> learning rate</a:t>
                </a:r>
              </a:p>
              <a:p>
                <a:pPr lvl="0"/>
                <a:r>
                  <a:rPr/>
                  <a:t>Xavier normalization</a:t>
                </a:r>
              </a:p>
              <a:p>
                <a:pPr lvl="0"/>
                <a:r>
                  <a:rPr/>
                  <a:t>10000 epochs</a:t>
                </a:r>
              </a:p>
              <a:p>
                <a:pPr lvl="0"/>
                <a:r>
                  <a:rPr/>
                  <a:t>500 outputs</a:t>
                </a:r>
              </a:p>
            </p:txBody>
          </p:sp>
        </mc:Choice>
      </mc:AlternateContent>
    </p:spTree>
  </p:cSld>
</p:sld>
</file>

<file path=ppt/slides/slide12.xml><?xml version="1.0" encoding="UTF-8"?><p:sld xmlns:a="http://schemas.openxmlformats.org/drawingml/2006/main" xmlns:r="http://schemas.openxmlformats.org/officeDocument/2006/relationships" xmlns:p="http://schemas.openxmlformats.org/presentationml/2006/main"><p:cSld><p:spTree><p:nvGrpSpPr><p:cNvPr id="1" name="" /><p:cNvGrpSpPr /><p:nvPr /></p:nvGrpSpPr><p:grpSpPr><a:xfrm><a:off x="0" y="0" /><a:ext cx="0" cy="0" /><a:chOff x="0" y="0" /><a:chExt cx="0" cy="0" /></a:xfrm></p:grpSpPr><p:sp><p:nvSpPr><p:cNvPr id="2" name="Title 1" /><p:cNvSpPr><a:spLocks noGrp="1" /></p:cNvSpPr><p:nvPr><p:ph type="title" /></p:nvPr></p:nvSpPr><p:spPr /><p:txBody><a:bodyPr /><a:lstStyle /><a:p><a:pPr lvl="0" indent="0" marL="0"><a:buNone /></a:pPr><a:r><a:rPr /><a:t>Predictions w/ </a:t></a:r><a14:m><m:oMath xmlns:m="http://schemas.openxmlformats.org/officeDocument/2006/math"><m:r><m:t>σ</m:t></m:r><m:r><m:rPr><m:sty m:val="p" /></m:rPr><m:t>=</m:t></m:r><m:r><m:t>0.01</m:t></m:r></m:oMath></a14:m><a:r><a:rPr /><a:t> noise on measurements</a:t></a:r></a:p></p:txBody></p:sp><p:pic><p:nvPicPr><p:cNvPr descr="img_mopinn/1d_linear_u_raw_0.01_noise.png" id="0" name="Picture 1" /><p:cNvPicPr><a:picLocks noGrp="1" noChangeAspect="1" /></p:cNvPicPr><p:nvPr /></p:nvPicPr><p:blipFill><a:blip r:embed="rId2" /><a:stretch><a:fillRect /></a:stretch></p:blipFill><p:spPr bwMode="auto"><a:xfrm><a:off x="609600" y="1193800" /><a:ext cx="3733800" cy="2882900" /></a:xfrm><a:prstGeom prst="rect"><a:avLst /></a:prstGeom><a:noFill /><a:ln w="9525"><a:noFill /><a:headEnd /><a:tailEnd /></a:ln></p:spPr></p:pic><p:sp><p:nvSpPr><p:cNvPr id="1" name="TextBox 3" /><p:cNvSpPr txBox="1" /><p:nvPr /></p:nvSpPr><p:spPr><a:xfrm><a:off x="457200" y="4076700" /><a:ext cx="4038600" cy="508000" /></a:xfrm><a:prstGeom prst="rect"><a:avLst /></a:prstGeom><a:noFill /></p:spPr><p:txBody><a:bodyPr /><a:lstStyle /><a:p><a:pPr lvl="0" indent="0" marL="0" algn="ctr"><a:buNone /></a:pPr><a:r><a:rPr /><a:t>Prediction </a:t></a:r><a14:m><m:oMath xmlns:m="http://schemas.openxmlformats.org/officeDocument/2006/math"><m:r><m:t>u</m:t></m:r></m:oMath></a14:m><a:r><a:rPr /><a:t> w/ raw solutions</a:t></a:r></a:p></p:txBody></p:sp><p:pic><p:nvPicPr><p:cNvPr descr="img_mopinn/1d_linear_f_raw_0.01_noise.png" id="0" name="Picture 1" /><p:cNvPicPr><a:picLocks noGrp="1" noChangeAspect="1" /></p:cNvPicPr><p:nvPr /></p:nvPicPr><p:blipFill><a:blip r:embed="rId3" /><a:stretch><a:fillRect /></a:stretch></p:blipFill><p:spPr bwMode="auto"><a:xfrm><a:off x="4737100" y="1193800" /><a:ext cx="3873500" cy="2882900" /></a:xfrm><a:prstGeom prst="rect"><a:avLst /></a:prstGeom><a:noFill /><a:ln w="9525"><a:noFill /><a:headEnd /><a:tailEnd /></a:ln></p:spPr></p:pic><p:sp><p:nvSpPr><p:cNvPr id="1" name="TextBox 3" /><p:cNvSpPr txBox="1" /><p:nvPr /></p:nvSpPr><p:spPr><a:xfrm><a:off x="4648200" y="4076700" /><a:ext cx="4038600" cy="508000" /></a:xfrm><a:prstGeom prst="rect"><a:avLst /></a:prstGeom><a:noFill /></p:spPr><p:txBody><a:bodyPr /><a:lstStyle /><a:p><a:pPr lvl="0" indent="0" marL="0" algn="ctr"><a:buNone /></a:pPr><a:r><a:rPr /><a:t>Prediction </a:t></a:r><a14:m><m:oMath xmlns:m="http://schemas.openxmlformats.org/officeDocument/2006/math"><m:r><m:t>f</m:t></m:r></m:oMath></a14:m><a:r><a:rPr /><a:t> w/ raw solutions</a:t></a:r></a:p></p:txBody></p:sp></p:spTree></p:cSld></p:sld>
</file>

<file path=ppt/slides/slide13.xml><?xml version="1.0" encoding="UTF-8"?><p:sld xmlns:a="http://schemas.openxmlformats.org/drawingml/2006/main" xmlns:r="http://schemas.openxmlformats.org/officeDocument/2006/relationships" xmlns:p="http://schemas.openxmlformats.org/presentationml/2006/main"><p:cSld><p:spTree><p:nvGrpSpPr><p:cNvPr id="1" name="" /><p:cNvGrpSpPr /><p:nvPr /></p:nvGrpSpPr><p:grpSpPr><a:xfrm><a:off x="0" y="0" /><a:ext cx="0" cy="0" /><a:chOff x="0" y="0" /><a:chExt cx="0" cy="0" /></a:xfrm></p:grpSpPr><p:sp><p:nvSpPr><p:cNvPr id="2" name="Title 1" /><p:cNvSpPr><a:spLocks noGrp="1" /></p:cNvSpPr><p:nvPr><p:ph type="title" /></p:nvPr></p:nvSpPr><p:spPr /><p:txBody><a:bodyPr /><a:lstStyle /><a:p><a:pPr lvl="0" indent="0" marL="0"><a:buNone /></a:pPr><a:r><a:rPr /><a:t>Predictions w/ </a:t></a:r><a14:m><m:oMath xmlns:m="http://schemas.openxmlformats.org/officeDocument/2006/math"><m:r><m:t>σ</m:t></m:r><m:r><m:rPr><m:sty m:val="p" /></m:rPr><m:t>=</m:t></m:r><m:r><m:t>0.1</m:t></m:r></m:oMath></a14:m><a:r><a:rPr /><a:t> noise on measurements</a:t></a:r></a:p></p:txBody></p:sp><p:pic><p:nvPicPr><p:cNvPr descr="img_mopinn/1d_linear_u_raw_0.1_noise.png" id="0" name="Picture 1" /><p:cNvPicPr><a:picLocks noGrp="1" noChangeAspect="1" /></p:cNvPicPr><p:nvPr /></p:nvPicPr><p:blipFill><a:blip r:embed="rId2" /><a:stretch><a:fillRect /></a:stretch></p:blipFill><p:spPr bwMode="auto"><a:xfrm><a:off x="571500" y="1193800" /><a:ext cx="3810000" cy="2882900" /></a:xfrm><a:prstGeom prst="rect"><a:avLst /></a:prstGeom><a:noFill /><a:ln w="9525"><a:noFill /><a:headEnd /><a:tailEnd /></a:ln></p:spPr></p:pic><p:sp><p:nvSpPr><p:cNvPr id="1" name="TextBox 3" /><p:cNvSpPr txBox="1" /><p:nvPr /></p:nvSpPr><p:spPr><a:xfrm><a:off x="457200" y="4076700" /><a:ext cx="4038600" cy="508000" /></a:xfrm><a:prstGeom prst="rect"><a:avLst /></a:prstGeom><a:noFill /></p:spPr><p:txBody><a:bodyPr /><a:lstStyle /><a:p><a:pPr lvl="0" indent="0" marL="0" algn="ctr"><a:buNone /></a:pPr><a:r><a:rPr /><a:t>Prediction </a:t></a:r><a14:m><m:oMath xmlns:m="http://schemas.openxmlformats.org/officeDocument/2006/math"><m:r><m:t>u</m:t></m:r></m:oMath></a14:m><a:r><a:rPr /><a:t> w/ raw solutions</a:t></a:r></a:p></p:txBody></p:sp><p:pic><p:nvPicPr><p:cNvPr descr="img_mopinn/1d_linear_f_raw_0.1_noise.png" id="0" name="Picture 1" /><p:cNvPicPr><a:picLocks noGrp="1" noChangeAspect="1" /></p:cNvPicPr><p:nvPr /></p:nvPicPr><p:blipFill><a:blip r:embed="rId3" /><a:stretch><a:fillRect /></a:stretch></p:blipFill><p:spPr bwMode="auto"><a:xfrm><a:off x="4749800" y="1193800" /><a:ext cx="3835400" cy="2882900" /></a:xfrm><a:prstGeom prst="rect"><a:avLst /></a:prstGeom><a:noFill /><a:ln w="9525"><a:noFill /><a:headEnd /><a:tailEnd /></a:ln></p:spPr></p:pic><p:sp><p:nvSpPr><p:cNvPr id="1" name="TextBox 3" /><p:cNvSpPr txBox="1" /><p:nvPr /></p:nvSpPr><p:spPr><a:xfrm><a:off x="4648200" y="4076700" /><a:ext cx="4038600" cy="508000" /></a:xfrm><a:prstGeom prst="rect"><a:avLst /></a:prstGeom><a:noFill /></p:spPr><p:txBody><a:bodyPr /><a:lstStyle /><a:p><a:pPr lvl="0" indent="0" marL="0" algn="ctr"><a:buNone /></a:pPr><a:r><a:rPr /><a:t>Prediction </a:t></a:r><a14:m><m:oMath xmlns:m="http://schemas.openxmlformats.org/officeDocument/2006/math"><m:r><m:t>f</m:t></m:r></m:oMath></a14:m><a:r><a:rPr /><a:t> w/ raw solutions</a:t></a:r></a:p></p:txBody></p:sp></p:spTree></p:cSld>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Sensitivity to random network parameter initialization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spcBef>
                    <a:spcPts val="3000"/>
                  </a:spcBef>
                  <a:buNone/>
                </a:pPr>
                <a14:m>
                  <m:oMath xmlns:m="http://schemas.openxmlformats.org/officeDocument/2006/math">
                    <m:r>
                      <m:t>σ</m:t>
                    </m:r>
                    <m:r>
                      <m:rPr>
                        <m:sty m:val="p"/>
                      </m:rPr>
                      <m:t>=</m:t>
                    </m:r>
                    <m:r>
                      <m:t>0.1</m:t>
                    </m:r>
                  </m:oMath>
                </a14:m>
                <a:r>
                  <a:rPr b="1"/>
                  <a:t> noise</a:t>
                </a:r>
              </a:p>
            </p:txBody>
          </p:sp>
        </mc:Choice>
      </mc:AlternateContent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g_mopinn/1d_linear_u_with_std_run_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1333500"/>
            <a:ext cx="4038600" cy="3111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g_mopinn/1d_linear_u_with_std_run_2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48200" y="1320800"/>
            <a:ext cx="40386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Sensitivity to measurement sampling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spcBef>
                    <a:spcPts val="3000"/>
                  </a:spcBef>
                  <a:buNone/>
                </a:pPr>
                <a14:m>
                  <m:oMath xmlns:m="http://schemas.openxmlformats.org/officeDocument/2006/math">
                    <m:r>
                      <m:t>σ</m:t>
                    </m:r>
                    <m:r>
                      <m:rPr>
                        <m:sty m:val="p"/>
                      </m:rPr>
                      <m:t>=</m:t>
                    </m:r>
                    <m:r>
                      <m:t>0.1</m:t>
                    </m:r>
                  </m:oMath>
                </a14:m>
                <a:r>
                  <a:rPr b="1"/>
                  <a:t> noise</a:t>
                </a:r>
              </a:p>
            </p:txBody>
          </p:sp>
        </mc:Choice>
      </mc:AlternateContent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g_mopinn/1d_linear_u_with_std_data_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1320800"/>
            <a:ext cx="4038600" cy="3124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g_mopinn/1d_linear_u_with_std_data_2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48200" y="1371600"/>
            <a:ext cx="4038600" cy="304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One-dimensional nonlinear Poisson equation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m>
                        <m:mPr>
                          <m:baseJc m:val="center"/>
                          <m:plcHide m:val="1"/>
                          <m:mcs>
                            <m:mc>
                              <m:mcPr>
                                <m:mcJc m:val="center"/>
                                <m:count m:val="1"/>
                              </m:mcPr>
                            </m:mc>
                          </m:mcs>
                        </m:mPr>
                        <m:mr>
                          <m:e>
                            <m:r>
                              <m:t>λ</m:t>
                            </m:r>
                            <m:f>
                              <m:fPr>
                                <m:type m:val="bar"/>
                              </m:fPr>
                              <m:num>
                                <m:sSup>
                                  <m:e>
                                    <m:r>
                                      <m:rPr>
                                        <m:sty m:val="p"/>
                                      </m:rPr>
                                      <m:t>∂</m:t>
                                    </m:r>
                                  </m:e>
                                  <m:sup>
                                    <m:r>
                                      <m:t>2</m:t>
                                    </m:r>
                                  </m:sup>
                                </m:sSup>
                                <m:r>
                                  <m:t>u</m:t>
                                </m:r>
                              </m:num>
                              <m:den>
                                <m:r>
                                  <m:rPr>
                                    <m:sty m:val="p"/>
                                  </m:rPr>
                                  <m:t>∂</m:t>
                                </m:r>
                                <m:sSup>
                                  <m:e>
                                    <m:r>
                                      <m:t>x</m:t>
                                    </m:r>
                                  </m:e>
                                  <m:sup>
                                    <m: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  <m:r>
                              <m:rPr>
                                <m:sty m:val="p"/>
                              </m:rPr>
                              <m:t>+</m:t>
                            </m:r>
                            <m:r>
                              <m:t>k</m:t>
                            </m:r>
                            <m:r>
                              <m:rPr>
                                <m:sty m:val="p"/>
                              </m:rPr>
                              <m:t>tanh</m:t>
                            </m:r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r>
                                  <m:t>u</m:t>
                                </m:r>
                              </m:e>
                            </m:d>
                            <m:r>
                              <m:rPr>
                                <m:sty m:val="p"/>
                              </m:rPr>
                              <m:t>=</m:t>
                            </m:r>
                            <m:r>
                              <m:t>f</m:t>
                            </m:r>
                            <m:r>
                              <m:rPr>
                                <m:sty m:val="p"/>
                              </m:rPr>
                              <m:t>,</m:t>
                            </m:r>
                            <m:r>
                              <m:t>  </m:t>
                            </m:r>
                            <m:r>
                              <m:t>x</m:t>
                            </m:r>
                            <m:r>
                              <m:rPr>
                                <m:sty m:val="p"/>
                              </m:rPr>
                              <m:t>∈</m:t>
                            </m:r>
                            <m:d>
                              <m:dPr>
                                <m:begChr m:val="["/>
                                <m:endChr m:val="]"/>
                                <m:sepChr m:val=""/>
                                <m:grow/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m:t>−</m:t>
                                </m:r>
                                <m:r>
                                  <m:t>0.7</m:t>
                                </m:r>
                                <m:r>
                                  <m:rPr>
                                    <m:sty m:val="p"/>
                                  </m:rPr>
                                  <m:t>,</m:t>
                                </m:r>
                                <m:r>
                                  <m:t>0.7</m:t>
                                </m:r>
                              </m:e>
                            </m:d>
                          </m:e>
                        </m:mr>
                      </m:m>
                    </m:oMath>
                  </m:oMathPara>
                </a14:m>
              </a:p>
              <a:p>
                <a:pPr lvl="0" indent="0" marL="0">
                  <a:buNone/>
                </a:pPr>
                <a:r>
                  <a:rPr/>
                  <a:t>where </a:t>
                </a:r>
                <a14:m>
                  <m:oMath xmlns:m="http://schemas.openxmlformats.org/officeDocument/2006/math">
                    <m:r>
                      <m:t>λ</m:t>
                    </m:r>
                    <m:r>
                      <m:rPr>
                        <m:sty m:val="p"/>
                      </m:rPr>
                      <m:t>=</m:t>
                    </m:r>
                    <m:r>
                      <m:t>0.01</m:t>
                    </m:r>
                    <m:r>
                      <m:rPr>
                        <m:sty m:val="p"/>
                      </m:rPr>
                      <m:t>,</m:t>
                    </m:r>
                    <m:r>
                      <m:t>k</m:t>
                    </m:r>
                    <m:r>
                      <m:rPr>
                        <m:sty m:val="p"/>
                      </m:rPr>
                      <m:t>=</m:t>
                    </m:r>
                    <m:r>
                      <m:t>0.7</m:t>
                    </m:r>
                  </m:oMath>
                </a14:m>
                <a:r>
                  <a:rPr/>
                  <a:t> and </a:t>
                </a:r>
                <a14:m>
                  <m:oMath xmlns:m="http://schemas.openxmlformats.org/officeDocument/2006/math">
                    <m:r>
                      <m:t>u</m:t>
                    </m:r>
                    <m:r>
                      <m:rPr>
                        <m:sty m:val="p"/>
                      </m:rPr>
                      <m:t>=</m:t>
                    </m:r>
                    <m:sSup>
                      <m:e>
                        <m:r>
                          <m:rPr>
                            <m:sty m:val="p"/>
                          </m:rPr>
                          <m:t>sin</m:t>
                        </m:r>
                      </m:e>
                      <m:sup>
                        <m:r>
                          <m:t>3</m:t>
                        </m:r>
                      </m:sup>
                    </m:sSup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6</m:t>
                        </m:r>
                        <m:r>
                          <m:t>x</m:t>
                        </m:r>
                      </m:e>
                    </m:d>
                  </m:oMath>
                </a14:m>
              </a:p>
            </p:txBody>
          </p:sp>
        </mc:Choice>
      </mc:AlternateContent>
    </p:spTree>
  </p:cSld>
</p:sld>
</file>

<file path=ppt/slides/slide19.xml><?xml version="1.0" encoding="UTF-8"?><p:sld xmlns:a="http://schemas.openxmlformats.org/drawingml/2006/main" xmlns:r="http://schemas.openxmlformats.org/officeDocument/2006/relationships" xmlns:p="http://schemas.openxmlformats.org/presentationml/2006/main"><p:cSld><p:spTree><p:nvGrpSpPr><p:cNvPr id="1" name="" /><p:cNvGrpSpPr /><p:nvPr /></p:nvGrpSpPr><p:grpSpPr><a:xfrm><a:off x="0" y="0" /><a:ext cx="0" cy="0" /><a:chOff x="0" y="0" /><a:chExt cx="0" cy="0" /></a:xfrm></p:grpSpPr><p:pic><p:nvPicPr><p:cNvPr descr="img_mopinn/1d_nonlinear_solution_u.png" id="0" name="Picture 1" /><p:cNvPicPr><a:picLocks noGrp="1" noChangeAspect="1" /></p:cNvPicPr><p:nvPr /></p:nvPicPr><p:blipFill><a:blip r:embed="rId2" /><a:stretch><a:fillRect /></a:stretch></p:blipFill><p:spPr bwMode="auto"><a:xfrm><a:off x="596900" y="1193800" /><a:ext cx="3759200" cy="2882900" /></a:xfrm><a:prstGeom prst="rect"><a:avLst /></a:prstGeom><a:noFill /><a:ln w="9525"><a:noFill /><a:headEnd /><a:tailEnd /></a:ln></p:spPr></p:pic><p:sp><p:nvSpPr><p:cNvPr id="1" name="TextBox 3" /><p:cNvSpPr txBox="1" /><p:nvPr /></p:nvSpPr><p:spPr><a:xfrm><a:off x="457200" y="4076700" /><a:ext cx="4038600" cy="508000" /></a:xfrm><a:prstGeom prst="rect"><a:avLst /></a:prstGeom><a:noFill /></p:spPr><p:txBody><a:bodyPr /><a:lstStyle /><a:p><a:pPr lvl="0" indent="0" marL="0" algn="ctr"><a:buNone /></a:pPr><a:r><a:rPr /><a:t>Solution </a:t></a:r><a14:m><m:oMath xmlns:m="http://schemas.openxmlformats.org/officeDocument/2006/math"><m:r><m:t>u</m:t></m:r></m:oMath></a14:m></a:p></p:txBody></p:sp><p:pic><p:nvPicPr><p:cNvPr descr="img_mopinn/1d_nonlinear_source_f.png" id="0" name="Picture 1" /><p:cNvPicPr><a:picLocks noGrp="1" noChangeAspect="1" /></p:cNvPicPr><p:nvPr /></p:nvPicPr><p:blipFill><a:blip r:embed="rId3" /><a:stretch><a:fillRect /></a:stretch></p:blipFill><p:spPr bwMode="auto"><a:xfrm><a:off x="4699000" y="1193800" /><a:ext cx="3949700" cy="2882900" /></a:xfrm><a:prstGeom prst="rect"><a:avLst /></a:prstGeom><a:noFill /><a:ln w="9525"><a:noFill /><a:headEnd /><a:tailEnd /></a:ln></p:spPr></p:pic><p:sp><p:nvSpPr><p:cNvPr id="1" name="TextBox 3" /><p:cNvSpPr txBox="1" /><p:nvPr /></p:nvSpPr><p:spPr><a:xfrm><a:off x="4648200" y="4076700" /><a:ext cx="4038600" cy="508000" /></a:xfrm><a:prstGeom prst="rect"><a:avLst /></a:prstGeom><a:noFill /></p:spPr><p:txBody><a:bodyPr /><a:lstStyle /><a:p><a:pPr lvl="0" indent="0" marL="0" algn="ctr"><a:buNone /></a:pPr><a:r><a:rPr /><a:t>Source </a:t></a:r><a14:m><m:oMath xmlns:m="http://schemas.openxmlformats.org/officeDocument/2006/math"><m:r><m:t>f</m:t></m:r></m:oMath></a14:m><a:r><a:rPr /><a:t> from manufactured solution</a:t></a:r></a:p></p:txBody></p:sp></p:spTree></p:cSld>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Physics Informed Neural Networks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PINNs</a:t>
            </a:r>
          </a:p>
          <a:p>
            <a:pPr lvl="0" indent="0" marL="0">
              <a:buNone/>
            </a:pPr>
            <a:r>
              <a:rPr/>
              <a:t>Introduced in (Raissi, Perdikaris, and Karniadakis 2019) as a general method for solving partial differential equations.</a:t>
            </a:r>
          </a:p>
          <a:p>
            <a:pPr lvl="0" indent="0" marL="0">
              <a:buNone/>
            </a:pPr>
            <a:r>
              <a:rPr/>
              <a:t>Already recieved &gt;5900 citations since posting on arXiv in 2018!</a:t>
            </a:r>
          </a:p>
        </p:txBody>
      </p:sp>
    </p:spTree>
  </p:cSld>
</p:sld>
</file>

<file path=ppt/slides/slide20.xml><?xml version="1.0" encoding="UTF-8"?><p:sld xmlns:a="http://schemas.openxmlformats.org/drawingml/2006/main" xmlns:r="http://schemas.openxmlformats.org/officeDocument/2006/relationships" xmlns:p="http://schemas.openxmlformats.org/presentationml/2006/main"><p:cSld><p:spTree><p:nvGrpSpPr><p:cNvPr id="1" name="" /><p:cNvGrpSpPr /><p:nvPr /></p:nvGrpSpPr><p:grpSpPr><a:xfrm><a:off x="0" y="0" /><a:ext cx="0" cy="0" /><a:chOff x="0" y="0" /><a:chExt cx="0" cy="0" /></a:xfrm></p:grpSpPr><p:sp><p:nvSpPr><p:cNvPr id="2" name="Title 1" /><p:cNvSpPr><a:spLocks noGrp="1" /></p:cNvSpPr><p:nvPr><p:ph type="title" /></p:nvPr></p:nvSpPr><p:spPr /><p:txBody><a:bodyPr /><a:lstStyle /><a:p><a:pPr lvl="0" indent="0" marL="0"><a:buNone /></a:pPr><a:r><a:rPr /><a:t>Predictions w/ </a:t></a:r><a14:m><m:oMath xmlns:m="http://schemas.openxmlformats.org/officeDocument/2006/math"><m:r><m:t>σ</m:t></m:r><m:r><m:rPr><m:sty m:val="p" /></m:rPr><m:t>=</m:t></m:r><m:r><m:t>0.01</m:t></m:r></m:oMath></a14:m><a:r><a:rPr /><a:t> noise on measurements</a:t></a:r></a:p></p:txBody></p:sp><p:pic><p:nvPicPr><p:cNvPr descr="img_mopinn/1d_nonlinear_u_raw_0.01_noise.png" id="0" name="Picture 1" /><p:cNvPicPr><a:picLocks noGrp="1" noChangeAspect="1" /></p:cNvPicPr><p:nvPr /></p:nvPicPr><p:blipFill><a:blip r:embed="rId2" /><a:stretch><a:fillRect /></a:stretch></p:blipFill><p:spPr bwMode="auto"><a:xfrm><a:off x="571500" y="1193800" /><a:ext cx="3822700" cy="2882900" /></a:xfrm><a:prstGeom prst="rect"><a:avLst /></a:prstGeom><a:noFill /><a:ln w="9525"><a:noFill /><a:headEnd /><a:tailEnd /></a:ln></p:spPr></p:pic><p:sp><p:nvSpPr><p:cNvPr id="1" name="TextBox 3" /><p:cNvSpPr txBox="1" /><p:nvPr /></p:nvSpPr><p:spPr><a:xfrm><a:off x="457200" y="4076700" /><a:ext cx="4038600" cy="508000" /></a:xfrm><a:prstGeom prst="rect"><a:avLst /></a:prstGeom><a:noFill /></p:spPr><p:txBody><a:bodyPr /><a:lstStyle /><a:p><a:pPr lvl="0" indent="0" marL="0" algn="ctr"><a:buNone /></a:pPr><a:r><a:rPr /><a:t>Prediction </a:t></a:r><a14:m><m:oMath xmlns:m="http://schemas.openxmlformats.org/officeDocument/2006/math"><m:r><m:t>u</m:t></m:r></m:oMath></a14:m><a:r><a:rPr /><a:t> w/ raw solutions</a:t></a:r></a:p></p:txBody></p:sp><p:pic><p:nvPicPr><p:cNvPr descr="img_mopinn/1d_nonlinear_f_raw_0.01_noise.png" id="0" name="Picture 1" /><p:cNvPicPr><a:picLocks noGrp="1" noChangeAspect="1" /></p:cNvPicPr><p:nvPr /></p:nvPicPr><p:blipFill><a:blip r:embed="rId3" /><a:stretch><a:fillRect /></a:stretch></p:blipFill><p:spPr bwMode="auto"><a:xfrm><a:off x="4749800" y="1193800" /><a:ext cx="3835400" cy="2882900" /></a:xfrm><a:prstGeom prst="rect"><a:avLst /></a:prstGeom><a:noFill /><a:ln w="9525"><a:noFill /><a:headEnd /><a:tailEnd /></a:ln></p:spPr></p:pic><p:sp><p:nvSpPr><p:cNvPr id="1" name="TextBox 3" /><p:cNvSpPr txBox="1" /><p:nvPr /></p:nvSpPr><p:spPr><a:xfrm><a:off x="4648200" y="4076700" /><a:ext cx="4038600" cy="508000" /></a:xfrm><a:prstGeom prst="rect"><a:avLst /></a:prstGeom><a:noFill /></p:spPr><p:txBody><a:bodyPr /><a:lstStyle /><a:p><a:pPr lvl="0" indent="0" marL="0" algn="ctr"><a:buNone /></a:pPr><a:r><a:rPr /><a:t>Prediction </a:t></a:r><a14:m><m:oMath xmlns:m="http://schemas.openxmlformats.org/officeDocument/2006/math"><m:r><m:t>f</m:t></m:r></m:oMath></a14:m><a:r><a:rPr /><a:t> w/ raw solutions</a:t></a:r></a:p></p:txBody></p:sp></p:spTree></p:cSld></p:sld>
</file>

<file path=ppt/slides/slide21.xml><?xml version="1.0" encoding="UTF-8"?><p:sld xmlns:a="http://schemas.openxmlformats.org/drawingml/2006/main" xmlns:r="http://schemas.openxmlformats.org/officeDocument/2006/relationships" xmlns:p="http://schemas.openxmlformats.org/presentationml/2006/main"><p:cSld><p:spTree><p:nvGrpSpPr><p:cNvPr id="1" name="" /><p:cNvGrpSpPr /><p:nvPr /></p:nvGrpSpPr><p:grpSpPr><a:xfrm><a:off x="0" y="0" /><a:ext cx="0" cy="0" /><a:chOff x="0" y="0" /><a:chExt cx="0" cy="0" /></a:xfrm></p:grpSpPr><p:sp><p:nvSpPr><p:cNvPr id="2" name="Title 1" /><p:cNvSpPr><a:spLocks noGrp="1" /></p:cNvSpPr><p:nvPr><p:ph type="title" /></p:nvPr></p:nvSpPr><p:spPr /><p:txBody><a:bodyPr /><a:lstStyle /><a:p><a:pPr lvl="0" indent="0" marL="0"><a:buNone /></a:pPr><a:r><a:rPr /><a:t>Predictions w/ </a:t></a:r><a14:m><m:oMath xmlns:m="http://schemas.openxmlformats.org/officeDocument/2006/math"><m:r><m:t>σ</m:t></m:r><m:r><m:rPr><m:sty m:val="p" /></m:rPr><m:t>=</m:t></m:r><m:r><m:t>0.1</m:t></m:r></m:oMath></a14:m><a:r><a:rPr /><a:t> noise on measurements</a:t></a:r></a:p></p:txBody></p:sp><p:pic><p:nvPicPr><p:cNvPr descr="img_mopinn/1d_nonlinear_u_raw_0.1_noise.png" id="0" name="Picture 1" /><p:cNvPicPr><a:picLocks noGrp="1" noChangeAspect="1" /></p:cNvPicPr><p:nvPr /></p:nvPicPr><p:blipFill><a:blip r:embed="rId2" /><a:stretch><a:fillRect /></a:stretch></p:blipFill><p:spPr bwMode="auto"><a:xfrm><a:off x="558800" y="1193800" /><a:ext cx="3822700" cy="2882900" /></a:xfrm><a:prstGeom prst="rect"><a:avLst /></a:prstGeom><a:noFill /><a:ln w="9525"><a:noFill /><a:headEnd /><a:tailEnd /></a:ln></p:spPr></p:pic><p:sp><p:nvSpPr><p:cNvPr id="1" name="TextBox 3" /><p:cNvSpPr txBox="1" /><p:nvPr /></p:nvSpPr><p:spPr><a:xfrm><a:off x="457200" y="4076700" /><a:ext cx="4038600" cy="508000" /></a:xfrm><a:prstGeom prst="rect"><a:avLst /></a:prstGeom><a:noFill /></p:spPr><p:txBody><a:bodyPr /><a:lstStyle /><a:p><a:pPr lvl="0" indent="0" marL="0" algn="ctr"><a:buNone /></a:pPr><a:r><a:rPr /><a:t>Prediction </a:t></a:r><a14:m><m:oMath xmlns:m="http://schemas.openxmlformats.org/officeDocument/2006/math"><m:r><m:t>u</m:t></m:r></m:oMath></a14:m><a:r><a:rPr /><a:t> w/ raw solutions</a:t></a:r></a:p></p:txBody></p:sp><p:pic><p:nvPicPr><p:cNvPr descr="img_mopinn/1d_nonlinear_f_raw_0.1_noise.png" id="0" name="Picture 1" /><p:cNvPicPr><a:picLocks noGrp="1" noChangeAspect="1" /></p:cNvPicPr><p:nvPr /></p:nvPicPr><p:blipFill><a:blip r:embed="rId3" /><a:stretch><a:fillRect /></a:stretch></p:blipFill><p:spPr bwMode="auto"><a:xfrm><a:off x="4775200" y="1193800" /><a:ext cx="3797300" cy="2882900" /></a:xfrm><a:prstGeom prst="rect"><a:avLst /></a:prstGeom><a:noFill /><a:ln w="9525"><a:noFill /><a:headEnd /><a:tailEnd /></a:ln></p:spPr></p:pic><p:sp><p:nvSpPr><p:cNvPr id="1" name="TextBox 3" /><p:cNvSpPr txBox="1" /><p:nvPr /></p:nvSpPr><p:spPr><a:xfrm><a:off x="4648200" y="4076700" /><a:ext cx="4038600" cy="508000" /></a:xfrm><a:prstGeom prst="rect"><a:avLst /></a:prstGeom><a:noFill /></p:spPr><p:txBody><a:bodyPr /><a:lstStyle /><a:p><a:pPr lvl="0" indent="0" marL="0" algn="ctr"><a:buNone /></a:pPr><a:r><a:rPr /><a:t>Prediction </a:t></a:r><a14:m><m:oMath xmlns:m="http://schemas.openxmlformats.org/officeDocument/2006/math"><m:r><m:t>f</m:t></m:r></m:oMath></a14:m><a:r><a:rPr /><a:t> w/ raw solutions</a:t></a:r></a:p></p:txBody></p:sp></p:spTree></p:cSld>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Two-dimensional nonlinear Allen-Cahn equation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m>
                        <m:mPr>
                          <m:baseJc m:val="center"/>
                          <m:plcHide m:val="1"/>
                          <m:mcs>
                            <m:mc>
                              <m:mcPr>
                                <m:mcJc m:val="center"/>
                                <m:count m:val="1"/>
                              </m:mcPr>
                            </m:mc>
                          </m:mcs>
                        </m:mPr>
                        <m:mr>
                          <m:e>
                            <m:r>
                              <m:t>λ</m:t>
                            </m:r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f>
                                  <m:fPr>
                                    <m:type m:val="bar"/>
                                  </m:fPr>
                                  <m:num>
                                    <m:sSup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m:t>∂</m:t>
                                        </m:r>
                                      </m:e>
                                      <m:sup>
                                        <m:r>
                                          <m:t>2</m:t>
                                        </m:r>
                                      </m:sup>
                                    </m:sSup>
                                    <m:r>
                                      <m:t>u</m:t>
                                    </m:r>
                                  </m:num>
                                  <m:den>
                                    <m:r>
                                      <m:rPr>
                                        <m:sty m:val="p"/>
                                      </m:rPr>
                                      <m:t>∂</m:t>
                                    </m:r>
                                    <m:sSup>
                                      <m:e>
                                        <m:r>
                                          <m:t>x</m:t>
                                        </m:r>
                                      </m:e>
                                      <m:sup>
                                        <m: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  <m:r>
                                  <m:rPr>
                                    <m:sty m:val="p"/>
                                  </m:rPr>
                                  <m:t>+</m:t>
                                </m:r>
                                <m:f>
                                  <m:fPr>
                                    <m:type m:val="bar"/>
                                  </m:fPr>
                                  <m:num>
                                    <m:sSup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m:t>∂</m:t>
                                        </m:r>
                                      </m:e>
                                      <m:sup>
                                        <m:r>
                                          <m:t>2</m:t>
                                        </m:r>
                                      </m:sup>
                                    </m:sSup>
                                    <m:r>
                                      <m:t>u</m:t>
                                    </m:r>
                                  </m:num>
                                  <m:den>
                                    <m:r>
                                      <m:rPr>
                                        <m:sty m:val="p"/>
                                      </m:rPr>
                                      <m:t>∂</m:t>
                                    </m:r>
                                    <m:sSup>
                                      <m:e>
                                        <m:r>
                                          <m:t>y</m:t>
                                        </m:r>
                                      </m:e>
                                      <m:sup>
                                        <m: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</m:e>
                            </m:d>
                            <m:r>
                              <m:rPr>
                                <m:sty m:val="p"/>
                              </m:rPr>
                              <m:t>+</m:t>
                            </m:r>
                            <m:r>
                              <m:t>u</m:t>
                            </m:r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sSup>
                                  <m:e>
                                    <m:r>
                                      <m:t>u</m:t>
                                    </m:r>
                                  </m:e>
                                  <m:sup>
                                    <m:r>
                                      <m:t>2</m:t>
                                    </m:r>
                                  </m:sup>
                                </m:sSup>
                                <m:r>
                                  <m:rPr>
                                    <m:sty m:val="p"/>
                                  </m:rPr>
                                  <m:t>−</m:t>
                                </m:r>
                                <m:r>
                                  <m:t>1</m:t>
                                </m:r>
                              </m:e>
                            </m:d>
                            <m:r>
                              <m:rPr>
                                <m:sty m:val="p"/>
                              </m:rPr>
                              <m:t>=</m:t>
                            </m:r>
                            <m:r>
                              <m:t>f</m:t>
                            </m:r>
                            <m:r>
                              <m:rPr>
                                <m:sty m:val="p"/>
                              </m:rPr>
                              <m:t>,</m:t>
                            </m:r>
                            <m:r>
                              <m:t>  </m:t>
                            </m:r>
                            <m:r>
                              <m:t>x</m:t>
                            </m:r>
                            <m:r>
                              <m:rPr>
                                <m:sty m:val="p"/>
                              </m:rPr>
                              <m:t>,</m:t>
                            </m:r>
                            <m:r>
                              <m:t>y</m:t>
                            </m:r>
                            <m:r>
                              <m:rPr>
                                <m:sty m:val="p"/>
                              </m:rPr>
                              <m:t>∈</m:t>
                            </m:r>
                            <m:d>
                              <m:dPr>
                                <m:begChr m:val="["/>
                                <m:endChr m:val="]"/>
                                <m:sepChr m:val=""/>
                                <m:grow/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m:t>−</m:t>
                                </m:r>
                                <m:r>
                                  <m:t>1</m:t>
                                </m:r>
                                <m:r>
                                  <m:rPr>
                                    <m:sty m:val="p"/>
                                  </m:rPr>
                                  <m:t>,</m:t>
                                </m:r>
                                <m:r>
                                  <m:t>1</m:t>
                                </m:r>
                              </m:e>
                            </m:d>
                          </m:e>
                        </m:mr>
                      </m:m>
                    </m:oMath>
                  </m:oMathPara>
                </a14:m>
              </a:p>
              <a:p>
                <a:pPr lvl="0" indent="0" marL="0">
                  <a:buNone/>
                </a:pPr>
                <a:r>
                  <a:rPr/>
                  <a:t>where </a:t>
                </a:r>
                <a14:m>
                  <m:oMath xmlns:m="http://schemas.openxmlformats.org/officeDocument/2006/math">
                    <m:r>
                      <m:t>λ</m:t>
                    </m:r>
                    <m:r>
                      <m:rPr>
                        <m:sty m:val="p"/>
                      </m:rPr>
                      <m:t>=</m:t>
                    </m:r>
                    <m:r>
                      <m:t>0.01</m:t>
                    </m:r>
                  </m:oMath>
                </a14:m>
                <a:r>
                  <a:rPr/>
                  <a:t> and </a:t>
                </a:r>
                <a14:m>
                  <m:oMath xmlns:m="http://schemas.openxmlformats.org/officeDocument/2006/math">
                    <m:r>
                      <m:t>u</m:t>
                    </m:r>
                    <m:r>
                      <m:rPr>
                        <m:sty m:val="p"/>
                      </m:rPr>
                      <m:t>=</m:t>
                    </m:r>
                    <m:r>
                      <m:rPr>
                        <m:sty m:val="p"/>
                      </m:rPr>
                      <m:t>sin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π</m:t>
                        </m:r>
                        <m:r>
                          <m:t>x</m:t>
                        </m:r>
                      </m:e>
                    </m:d>
                    <m:r>
                      <m:rPr>
                        <m:sty m:val="p"/>
                      </m:rPr>
                      <m:t>sin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π</m:t>
                        </m:r>
                        <m:r>
                          <m:t>y</m:t>
                        </m:r>
                      </m:e>
                    </m:d>
                  </m:oMath>
                </a14:m>
              </a:p>
            </p:txBody>
          </p:sp>
        </mc:Choice>
      </mc:AlternateContent>
    </p:spTree>
  </p:cSld>
</p:sld>
</file>

<file path=ppt/slides/slide23.xml><?xml version="1.0" encoding="UTF-8"?><p:sld xmlns:a="http://schemas.openxmlformats.org/drawingml/2006/main" xmlns:r="http://schemas.openxmlformats.org/officeDocument/2006/relationships" xmlns:p="http://schemas.openxmlformats.org/presentationml/2006/main"><p:cSld><p:spTree><p:nvGrpSpPr><p:cNvPr id="1" name="" /><p:cNvGrpSpPr /><p:nvPr /></p:nvGrpSpPr><p:grpSpPr><a:xfrm><a:off x="0" y="0" /><a:ext cx="0" cy="0" /><a:chOff x="0" y="0" /><a:chExt cx="0" cy="0" /></a:xfrm></p:grpSpPr><p:pic><p:nvPicPr><p:cNvPr descr="img_mopinn/2d_ac_u_data.png" id="0" name="Picture 1" /><p:cNvPicPr><a:picLocks noGrp="1" noChangeAspect="1" /></p:cNvPicPr><p:nvPr /></p:nvPicPr><p:blipFill><a:blip r:embed="rId2" /><a:stretch><a:fillRect /></a:stretch></p:blipFill><p:spPr bwMode="auto"><a:xfrm><a:off x="635000" y="1193800" /><a:ext cx="3670300" cy="2882900" /></a:xfrm><a:prstGeom prst="rect"><a:avLst /></a:prstGeom><a:noFill /><a:ln w="9525"><a:noFill /><a:headEnd /><a:tailEnd /></a:ln></p:spPr></p:pic><p:sp><p:nvSpPr><p:cNvPr id="1" name="TextBox 3" /><p:cNvSpPr txBox="1" /><p:nvPr /></p:nvSpPr><p:spPr><a:xfrm><a:off x="457200" y="4076700" /><a:ext cx="4038600" cy="508000" /></a:xfrm><a:prstGeom prst="rect"><a:avLst /></a:prstGeom><a:noFill /></p:spPr><p:txBody><a:bodyPr /><a:lstStyle /><a:p><a:pPr lvl="0" indent="0" marL="0" algn="ctr"><a:buNone /></a:pPr><a:r><a:rPr /><a:t>Solution </a:t></a:r><a14:m><m:oMath xmlns:m="http://schemas.openxmlformats.org/officeDocument/2006/math"><m:r><m:t>u</m:t></m:r></m:oMath></a14:m></a:p></p:txBody></p:sp><p:pic><p:nvPicPr><p:cNvPr descr="img_mopinn/2d_ac_f_data.png" id="0" name="Picture 1" /><p:cNvPicPr><a:picLocks noGrp="1" noChangeAspect="1" /></p:cNvPicPr><p:nvPr /></p:nvPicPr><p:blipFill><a:blip r:embed="rId3" /><a:stretch><a:fillRect /></a:stretch></p:blipFill><p:spPr bwMode="auto"><a:xfrm><a:off x="4787900" y="1193800" /><a:ext cx="3771900" cy="2882900" /></a:xfrm><a:prstGeom prst="rect"><a:avLst /></a:prstGeom><a:noFill /><a:ln w="9525"><a:noFill /><a:headEnd /><a:tailEnd /></a:ln></p:spPr></p:pic><p:sp><p:nvSpPr><p:cNvPr id="1" name="TextBox 3" /><p:cNvSpPr txBox="1" /><p:nvPr /></p:nvSpPr><p:spPr><a:xfrm><a:off x="4648200" y="4076700" /><a:ext cx="4038600" cy="508000" /></a:xfrm><a:prstGeom prst="rect"><a:avLst /></a:prstGeom><a:noFill /></p:spPr><p:txBody><a:bodyPr /><a:lstStyle /><a:p><a:pPr lvl="0" indent="0" marL="0" algn="ctr"><a:buNone /></a:pPr><a:r><a:rPr /><a:t>Source </a:t></a:r><a14:m><m:oMath xmlns:m="http://schemas.openxmlformats.org/officeDocument/2006/math"><m:r><m:t>f</m:t></m:r></m:oMath></a14:m><a:r><a:rPr /><a:t> from manufactured solution</a:t></a:r></a:p></p:txBody></p:sp></p:spTree></p:cSld>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Network architecture and hyperparameters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2 neural networks: </a:t>
                </a:r>
                <a14:m>
                  <m:oMath xmlns:m="http://schemas.openxmlformats.org/officeDocument/2006/math">
                    <m:sSub>
                      <m:e>
                        <m:r>
                          <m:t>u</m:t>
                        </m:r>
                      </m:e>
                      <m:sub>
                        <m:r>
                          <m:t>N</m:t>
                        </m:r>
                        <m:r>
                          <m:t>N</m:t>
                        </m:r>
                      </m:sub>
                    </m:sSub>
                  </m:oMath>
                </a14:m>
                <a:r>
                  <a:rPr/>
                  <a:t> and </a:t>
                </a:r>
                <a14:m>
                  <m:oMath xmlns:m="http://schemas.openxmlformats.org/officeDocument/2006/math">
                    <m:sSub>
                      <m:e>
                        <m:r>
                          <m:t>f</m:t>
                        </m:r>
                      </m:e>
                      <m:sub>
                        <m:r>
                          <m:t>N</m:t>
                        </m:r>
                        <m:r>
                          <m:t>N</m:t>
                        </m:r>
                      </m:sub>
                    </m:sSub>
                  </m:oMath>
                </a14:m>
              </a:p>
              <a:p>
                <a:pPr lvl="0"/>
                <a:r>
                  <a:rPr/>
                  <a:t>3 hidden layers with 200 neurons each</a:t>
                </a:r>
              </a:p>
              <a:p>
                <a:pPr lvl="0"/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tanh</m:t>
                    </m:r>
                  </m:oMath>
                </a14:m>
                <a:r>
                  <a:rPr/>
                  <a:t> activation function</a:t>
                </a:r>
              </a:p>
              <a:p>
                <a:pPr lvl="0"/>
                <a:r>
                  <a:rPr/>
                  <a:t>ADAM optimizer</a:t>
                </a:r>
              </a:p>
              <a:p>
                <a:pPr lvl="0"/>
                <a14:m>
                  <m:oMath xmlns:m="http://schemas.openxmlformats.org/officeDocument/2006/math">
                    <m:sSup>
                      <m:e>
                        <m:r>
                          <m:t>10</m:t>
                        </m:r>
                      </m:e>
                      <m:sup>
                        <m:r>
                          <m:rPr>
                            <m:sty m:val="p"/>
                          </m:rPr>
                          <m:t>−</m:t>
                        </m:r>
                        <m:r>
                          <m:t>3</m:t>
                        </m:r>
                      </m:sup>
                    </m:sSup>
                  </m:oMath>
                </a14:m>
                <a:r>
                  <a:rPr/>
                  <a:t> learning rate</a:t>
                </a:r>
              </a:p>
              <a:p>
                <a:pPr lvl="0"/>
                <a:r>
                  <a:rPr/>
                  <a:t>Xavier normalization</a:t>
                </a:r>
              </a:p>
              <a:p>
                <a:pPr lvl="0"/>
                <a:r>
                  <a:rPr/>
                  <a:t>50000 epochs</a:t>
                </a:r>
              </a:p>
              <a:p>
                <a:pPr lvl="0"/>
                <a:r>
                  <a:rPr/>
                  <a:t>2000 outputs</a:t>
                </a:r>
              </a:p>
            </p:txBody>
          </p:sp>
        </mc:Choice>
      </mc:AlternateContent>
    </p:spTree>
  </p:cSld>
</p:sld>
</file>

<file path=ppt/slides/slide25.xml><?xml version="1.0" encoding="UTF-8"?><p:sld xmlns:a="http://schemas.openxmlformats.org/drawingml/2006/main" xmlns:r="http://schemas.openxmlformats.org/officeDocument/2006/relationships" xmlns:p="http://schemas.openxmlformats.org/presentationml/2006/main"><p:cSld><p:spTree><p:nvGrpSpPr><p:cNvPr id="1" name="" /><p:cNvGrpSpPr /><p:nvPr /></p:nvGrpSpPr><p:grpSpPr><a:xfrm><a:off x="0" y="0" /><a:ext cx="0" cy="0" /><a:chOff x="0" y="0" /><a:chExt cx="0" cy="0" /></a:xfrm></p:grpSpPr><p:sp><p:nvSpPr><p:cNvPr id="2" name="Title 1" /><p:cNvSpPr><a:spLocks noGrp="1" /></p:cNvSpPr><p:nvPr><p:ph type="title" /></p:nvPr></p:nvSpPr><p:spPr /><p:txBody><a:bodyPr /><a:lstStyle /><a:p><a:pPr lvl="0" indent="0" marL="0"><a:buNone /></a:pPr><a:r><a:rPr /><a:t>Predictions w/ </a:t></a:r><a14:m><m:oMath xmlns:m="http://schemas.openxmlformats.org/officeDocument/2006/math"><m:r><m:t>σ</m:t></m:r><m:r><m:rPr><m:sty m:val="p" /></m:rPr><m:t>=</m:t></m:r><m:r><m:t>0.01</m:t></m:r></m:oMath></a14:m><a:r><a:rPr /><a:t> noise on measurements</a:t></a:r></a:p></p:txBody></p:sp><p:pic><p:nvPicPr><p:cNvPr descr="img_mopinn/2d_ac_0.01_noise_u.png" id="0" name="Picture 1" /><p:cNvPicPr><a:picLocks noGrp="1" noChangeAspect="1" /></p:cNvPicPr><p:nvPr /></p:nvPicPr><p:blipFill><a:blip r:embed="rId2" /><a:stretch><a:fillRect /></a:stretch></p:blipFill><p:spPr bwMode="auto"><a:xfrm><a:off x="635000" y="1193800" /><a:ext cx="3683000" cy="2882900" /></a:xfrm><a:prstGeom prst="rect"><a:avLst /></a:prstGeom><a:noFill /><a:ln w="9525"><a:noFill /><a:headEnd /><a:tailEnd /></a:ln></p:spPr></p:pic><p:sp><p:nvSpPr><p:cNvPr id="1" name="TextBox 3" /><p:cNvSpPr txBox="1" /><p:nvPr /></p:nvSpPr><p:spPr><a:xfrm><a:off x="457200" y="4076700" /><a:ext cx="4038600" cy="508000" /></a:xfrm><a:prstGeom prst="rect"><a:avLst /></a:prstGeom><a:noFill /></p:spPr><p:txBody><a:bodyPr /><a:lstStyle /><a:p><a:pPr lvl="0" indent="0" marL="0" algn="ctr"><a:buNone /></a:pPr><a:r><a:rPr /><a:t>Prediction </a:t></a:r><a14:m><m:oMath xmlns:m="http://schemas.openxmlformats.org/officeDocument/2006/math"><m:r><m:t>u</m:t></m:r></m:oMath></a14:m></a:p></p:txBody></p:sp><p:pic><p:nvPicPr><p:cNvPr descr="img_mopinn/2d_ac_0.01_noise_u_error.png" id="0" name="Picture 1" /><p:cNvPicPr><a:picLocks noGrp="1" noChangeAspect="1" /></p:cNvPicPr><p:nvPr /></p:nvPicPr><p:blipFill><a:blip r:embed="rId3" /><a:stretch><a:fillRect /></a:stretch></p:blipFill><p:spPr bwMode="auto"><a:xfrm><a:off x="4749800" y="1193800" /><a:ext cx="3835400" cy="2882900" /></a:xfrm><a:prstGeom prst="rect"><a:avLst /></a:prstGeom><a:noFill /><a:ln w="9525"><a:noFill /><a:headEnd /><a:tailEnd /></a:ln></p:spPr></p:pic><p:sp><p:nvSpPr><p:cNvPr id="1" name="TextBox 3" /><p:cNvSpPr txBox="1" /><p:nvPr /></p:nvSpPr><p:spPr><a:xfrm><a:off x="4648200" y="4076700" /><a:ext cx="4038600" cy="508000" /></a:xfrm><a:prstGeom prst="rect"><a:avLst /></a:prstGeom><a:noFill /></p:spPr><p:txBody><a:bodyPr /><a:lstStyle /><a:p><a:pPr lvl="0" indent="0" marL="0" algn="ctr"><a:buNone /></a:pPr><a14:m><m:oMath xmlns:m="http://schemas.openxmlformats.org/officeDocument/2006/math"><m:sSub><m:e><m:r><m:t>L</m:t></m:r></m:e><m:sub><m:r><m:t>2</m:t></m:r></m:sub></m:sSub></m:oMath></a14:m><a:r><a:rPr /><a:t> error</a:t></a:r></a:p></p:txBody></p:sp></p:spTree></p:cSld></p:sld>
</file>

<file path=ppt/slides/slide26.xml><?xml version="1.0" encoding="UTF-8"?><p:sld xmlns:a="http://schemas.openxmlformats.org/drawingml/2006/main" xmlns:r="http://schemas.openxmlformats.org/officeDocument/2006/relationships" xmlns:p="http://schemas.openxmlformats.org/presentationml/2006/main"><p:cSld><p:spTree><p:nvGrpSpPr><p:cNvPr id="1" name="" /><p:cNvGrpSpPr /><p:nvPr /></p:nvGrpSpPr><p:grpSpPr><a:xfrm><a:off x="0" y="0" /><a:ext cx="0" cy="0" /><a:chOff x="0" y="0" /><a:chExt cx="0" cy="0" /></a:xfrm></p:grpSpPr><p:sp><p:nvSpPr><p:cNvPr id="2" name="Title 1" /><p:cNvSpPr><a:spLocks noGrp="1" /></p:cNvSpPr><p:nvPr><p:ph type="title" /></p:nvPr></p:nvSpPr><p:spPr /><p:txBody><a:bodyPr /><a:lstStyle /><a:p><a:pPr lvl="0" indent="0" marL="0"><a:buNone /></a:pPr><a:r><a:rPr /><a:t>Predictions w/ </a:t></a:r><a14:m><m:oMath xmlns:m="http://schemas.openxmlformats.org/officeDocument/2006/math"><m:r><m:t>σ</m:t></m:r><m:r><m:rPr><m:sty m:val="p" /></m:rPr><m:t>=</m:t></m:r><m:r><m:t>0.1</m:t></m:r></m:oMath></a14:m><a:r><a:rPr /><a:t> noise on measurements</a:t></a:r></a:p></p:txBody></p:sp><p:pic><p:nvPicPr><p:cNvPr descr="img_mopinn/2d_ac_0.1_noise_u.png" id="0" name="Picture 1" /><p:cNvPicPr><a:picLocks noGrp="1" noChangeAspect="1" /></p:cNvPicPr><p:nvPr /></p:nvPicPr><p:blipFill><a:blip r:embed="rId2" /><a:stretch><a:fillRect /></a:stretch></p:blipFill><p:spPr bwMode="auto"><a:xfrm><a:off x="596900" y="1193800" /><a:ext cx="3771900" cy="2882900" /></a:xfrm><a:prstGeom prst="rect"><a:avLst /></a:prstGeom><a:noFill /><a:ln w="9525"><a:noFill /><a:headEnd /><a:tailEnd /></a:ln></p:spPr></p:pic><p:sp><p:nvSpPr><p:cNvPr id="1" name="TextBox 3" /><p:cNvSpPr txBox="1" /><p:nvPr /></p:nvSpPr><p:spPr><a:xfrm><a:off x="457200" y="4076700" /><a:ext cx="4038600" cy="508000" /></a:xfrm><a:prstGeom prst="rect"><a:avLst /></a:prstGeom><a:noFill /></p:spPr><p:txBody><a:bodyPr /><a:lstStyle /><a:p><a:pPr lvl="0" indent="0" marL="0" algn="ctr"><a:buNone /></a:pPr><a:r><a:rPr /><a:t>Prediction </a:t></a:r><a14:m><m:oMath xmlns:m="http://schemas.openxmlformats.org/officeDocument/2006/math"><m:r><m:t>u</m:t></m:r></m:oMath></a14:m></a:p></p:txBody></p:sp><p:pic><p:nvPicPr><p:cNvPr descr="img_mopinn/2d_ac_0.1_noise_u_error.png" id="0" name="Picture 1" /><p:cNvPicPr><a:picLocks noGrp="1" noChangeAspect="1" /></p:cNvPicPr><p:nvPr /></p:nvPicPr><p:blipFill><a:blip r:embed="rId3" /><a:stretch><a:fillRect /></a:stretch></p:blipFill><p:spPr bwMode="auto"><a:xfrm><a:off x="4787900" y="1193800" /><a:ext cx="3759200" cy="2882900" /></a:xfrm><a:prstGeom prst="rect"><a:avLst /></a:prstGeom><a:noFill /><a:ln w="9525"><a:noFill /><a:headEnd /><a:tailEnd /></a:ln></p:spPr></p:pic><p:sp><p:nvSpPr><p:cNvPr id="1" name="TextBox 3" /><p:cNvSpPr txBox="1" /><p:nvPr /></p:nvSpPr><p:spPr><a:xfrm><a:off x="4648200" y="4076700" /><a:ext cx="4038600" cy="508000" /></a:xfrm><a:prstGeom prst="rect"><a:avLst /></a:prstGeom><a:noFill /></p:spPr><p:txBody><a:bodyPr /><a:lstStyle /><a:p><a:pPr lvl="0" indent="0" marL="0" algn="ctr"><a:buNone /></a:pPr><a14:m><m:oMath xmlns:m="http://schemas.openxmlformats.org/officeDocument/2006/math"><m:sSub><m:e><m:r><m:t>L</m:t></m:r></m:e><m:sub><m:r><m:t>2</m:t></m:r></m:sub></m:sSub></m:oMath></a14:m><a:r><a:rPr /><a:t> error</a:t></a:r></a:p></p:txBody></p:sp></p:spTree></p:cSld>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Inverse Problems</a:t>
            </a:r>
          </a:p>
        </p:txBody>
      </p:sp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One-dimensional nonlinear Poisson equation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m>
                        <m:mPr>
                          <m:baseJc m:val="center"/>
                          <m:plcHide m:val="1"/>
                          <m:mcs>
                            <m:mc>
                              <m:mcPr>
                                <m:mcJc m:val="center"/>
                                <m:count m:val="1"/>
                              </m:mcPr>
                            </m:mc>
                          </m:mcs>
                        </m:mPr>
                        <m:mr>
                          <m:e>
                            <m:r>
                              <m:t>λ</m:t>
                            </m:r>
                            <m:f>
                              <m:fPr>
                                <m:type m:val="bar"/>
                              </m:fPr>
                              <m:num>
                                <m:sSup>
                                  <m:e>
                                    <m:r>
                                      <m:rPr>
                                        <m:sty m:val="p"/>
                                      </m:rPr>
                                      <m:t>∂</m:t>
                                    </m:r>
                                  </m:e>
                                  <m:sup>
                                    <m:r>
                                      <m:t>2</m:t>
                                    </m:r>
                                  </m:sup>
                                </m:sSup>
                                <m:r>
                                  <m:t>u</m:t>
                                </m:r>
                              </m:num>
                              <m:den>
                                <m:r>
                                  <m:rPr>
                                    <m:sty m:val="p"/>
                                  </m:rPr>
                                  <m:t>∂</m:t>
                                </m:r>
                                <m:sSup>
                                  <m:e>
                                    <m:r>
                                      <m:t>x</m:t>
                                    </m:r>
                                  </m:e>
                                  <m:sup>
                                    <m: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  <m:r>
                              <m:rPr>
                                <m:sty m:val="p"/>
                              </m:rPr>
                              <m:t>+</m:t>
                            </m:r>
                            <m:r>
                              <m:t>k</m:t>
                            </m:r>
                            <m:r>
                              <m:rPr>
                                <m:sty m:val="p"/>
                              </m:rPr>
                              <m:t>tanh</m:t>
                            </m:r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r>
                                  <m:t>u</m:t>
                                </m:r>
                              </m:e>
                            </m:d>
                            <m:r>
                              <m:rPr>
                                <m:sty m:val="p"/>
                              </m:rPr>
                              <m:t>=</m:t>
                            </m:r>
                            <m:r>
                              <m:t>f</m:t>
                            </m:r>
                            <m:r>
                              <m:rPr>
                                <m:sty m:val="p"/>
                              </m:rPr>
                              <m:t>,</m:t>
                            </m:r>
                            <m:r>
                              <m:t>  </m:t>
                            </m:r>
                            <m:r>
                              <m:t>x</m:t>
                            </m:r>
                            <m:r>
                              <m:rPr>
                                <m:sty m:val="p"/>
                              </m:rPr>
                              <m:t>∈</m:t>
                            </m:r>
                            <m:d>
                              <m:dPr>
                                <m:begChr m:val="["/>
                                <m:endChr m:val="]"/>
                                <m:sepChr m:val=""/>
                                <m:grow/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m:t>−</m:t>
                                </m:r>
                                <m:r>
                                  <m:t>0.7</m:t>
                                </m:r>
                                <m:r>
                                  <m:rPr>
                                    <m:sty m:val="p"/>
                                  </m:rPr>
                                  <m:t>,</m:t>
                                </m:r>
                                <m:r>
                                  <m:t>0.7</m:t>
                                </m:r>
                              </m:e>
                            </m:d>
                          </m:e>
                        </m:mr>
                      </m:m>
                    </m:oMath>
                  </m:oMathPara>
                </a14:m>
              </a:p>
              <a:p>
                <a:pPr lvl="0" indent="0" marL="0">
                  <a:buNone/>
                </a:pPr>
                <a:r>
                  <a:rPr/>
                  <a:t>where </a:t>
                </a:r>
                <a14:m>
                  <m:oMath xmlns:m="http://schemas.openxmlformats.org/officeDocument/2006/math">
                    <m:r>
                      <m:t>λ</m:t>
                    </m:r>
                    <m:r>
                      <m:rPr>
                        <m:sty m:val="p"/>
                      </m:rPr>
                      <m:t>=</m:t>
                    </m:r>
                    <m:r>
                      <m:t>0.01</m:t>
                    </m:r>
                  </m:oMath>
                </a14:m>
                <a:r>
                  <a:rPr/>
                  <a:t>.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t>k</m:t>
                    </m:r>
                    <m:r>
                      <m:rPr>
                        <m:sty m:val="p"/>
                      </m:rPr>
                      <m:t>=</m:t>
                    </m:r>
                    <m:d>
                      <m:dPr>
                        <m:begChr m:val="["/>
                        <m:endChr m:val="]"/>
                        <m:sepChr m:val=""/>
                        <m:grow/>
                      </m:dPr>
                      <m:e>
                        <m:r>
                          <m:rPr>
                            <m:sty m:val="p"/>
                          </m:rPr>
                          <m:t>?</m:t>
                        </m:r>
                        <m:r>
                          <m:rPr>
                            <m:sty m:val="p"/>
                          </m:rPr>
                          <m:t>?</m:t>
                        </m:r>
                        <m:r>
                          <m:rPr>
                            <m:sty m:val="p"/>
                          </m:rPr>
                          <m:t>?</m:t>
                        </m:r>
                        <m:r>
                          <m:rPr>
                            <m:sty m:val="p"/>
                          </m:rPr>
                          <m:t>,</m:t>
                        </m:r>
                        <m:r>
                          <m:rPr>
                            <m:sty m:val="p"/>
                          </m:rPr>
                          <m:t>?</m:t>
                        </m:r>
                        <m:r>
                          <m:rPr>
                            <m:sty m:val="p"/>
                          </m:rPr>
                          <m:t>?</m:t>
                        </m:r>
                        <m:r>
                          <m:rPr>
                            <m:sty m:val="p"/>
                          </m:rPr>
                          <m:t>?</m:t>
                        </m:r>
                        <m:r>
                          <m:rPr>
                            <m:sty m:val="p"/>
                          </m:rPr>
                          <m:t>,</m:t>
                        </m:r>
                        <m:r>
                          <m:rPr>
                            <m:sty m:val="p"/>
                          </m:rPr>
                          <m:t>?</m:t>
                        </m:r>
                        <m:r>
                          <m:rPr>
                            <m:sty m:val="p"/>
                          </m:rPr>
                          <m:t>?</m:t>
                        </m:r>
                        <m:r>
                          <m:rPr>
                            <m:sty m:val="p"/>
                          </m:rPr>
                          <m:t>?</m:t>
                        </m:r>
                        <m:r>
                          <m:rPr>
                            <m:sty m:val="p"/>
                          </m:rPr>
                          <m:t>,</m:t>
                        </m:r>
                        <m:r>
                          <m:rPr>
                            <m:sty m:val="p"/>
                          </m:rPr>
                          <m:t>…</m:t>
                        </m:r>
                        <m:r>
                          <m:rPr>
                            <m:sty m:val="p"/>
                          </m:rPr>
                          <m:t>,</m:t>
                        </m:r>
                        <m:r>
                          <m:rPr>
                            <m:sty m:val="p"/>
                          </m:rPr>
                          <m:t>?</m:t>
                        </m:r>
                        <m:r>
                          <m:rPr>
                            <m:sty m:val="p"/>
                          </m:rPr>
                          <m:t>?</m:t>
                        </m:r>
                        <m:r>
                          <m:rPr>
                            <m:sty m:val="p"/>
                          </m:rPr>
                          <m:t>?</m:t>
                        </m:r>
                      </m:e>
                    </m:d>
                  </m:oMath>
                </a14:m>
                <a:r>
                  <a:rPr/>
                  <a:t> with </a:t>
                </a:r>
                <a14:m>
                  <m:oMath xmlns:m="http://schemas.openxmlformats.org/officeDocument/2006/math">
                    <m:r>
                      <m:t>N</m:t>
                    </m:r>
                  </m:oMath>
                </a14:m>
                <a:r>
                  <a:rPr/>
                  <a:t> entries corresponding to </a:t>
                </a:r>
                <a14:m>
                  <m:oMath xmlns:m="http://schemas.openxmlformats.org/officeDocument/2006/math">
                    <m:r>
                      <m:t>N</m:t>
                    </m:r>
                  </m:oMath>
                </a14:m>
                <a:r>
                  <a:rPr/>
                  <a:t> outputs of the MO-PINN</a:t>
                </a:r>
              </a:p>
            </p:txBody>
          </p:sp>
        </mc:Choice>
      </mc:AlternateContent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Predictions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spcBef>
                    <a:spcPts val="3000"/>
                  </a:spcBef>
                  <a:buNone/>
                </a:pPr>
                <a14:m>
                  <m:oMath xmlns:m="http://schemas.openxmlformats.org/officeDocument/2006/math">
                    <m:r>
                      <m:t>u</m:t>
                    </m:r>
                  </m:oMath>
                </a14:m>
                <a:r>
                  <a:rPr b="1"/>
                  <a:t> and </a:t>
                </a:r>
                <a14:m>
                  <m:oMath xmlns:m="http://schemas.openxmlformats.org/officeDocument/2006/math">
                    <m:r>
                      <m:t>f</m:t>
                    </m:r>
                  </m:oMath>
                </a14:m>
              </a:p>
            </p:txBody>
          </p:sp>
        </mc:Choice>
      </mc:AlternateContent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Generic PINN architecture</a:t>
            </a:r>
          </a:p>
        </p:txBody>
      </p:sp>
      <p:pic>
        <p:nvPicPr>
          <p:cNvPr descr="direct_2023_mopinn_files/figure-pptx/unnamed-chunk-1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689100" y="1193800"/>
            <a:ext cx="57785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0.xml><?xml version="1.0" encoding="UTF-8"?><p:sld xmlns:a="http://schemas.openxmlformats.org/drawingml/2006/main" xmlns:r="http://schemas.openxmlformats.org/officeDocument/2006/relationships" xmlns:p="http://schemas.openxmlformats.org/presentationml/2006/main"><p:cSld><p:spTree><p:nvGrpSpPr><p:cNvPr id="1" name="" /><p:cNvGrpSpPr /><p:nvPr /></p:nvGrpSpPr><p:grpSpPr><a:xfrm><a:off x="0" y="0" /><a:ext cx="0" cy="0" /><a:chOff x="0" y="0" /><a:chExt cx="0" cy="0" /></a:xfrm></p:grpSpPr><p:pic><p:nvPicPr><p:cNvPr descr="img_mopinn/1d_inverse_u_0.01_noise.png" id="0" name="Picture 1" /><p:cNvPicPr><a:picLocks noGrp="1" noChangeAspect="1" /></p:cNvPicPr><p:nvPr /></p:nvPicPr><p:blipFill><a:blip r:embed="rId2" /><a:stretch><a:fillRect /></a:stretch></p:blipFill><p:spPr bwMode="auto"><a:xfrm><a:off x="584200" y="1193800" /><a:ext cx="3784600" cy="2882900" /></a:xfrm><a:prstGeom prst="rect"><a:avLst /></a:prstGeom><a:noFill /><a:ln w="9525"><a:noFill /><a:headEnd /><a:tailEnd /></a:ln></p:spPr></p:pic><p:sp><p:nvSpPr><p:cNvPr id="1" name="TextBox 3" /><p:cNvSpPr txBox="1" /><p:nvPr /></p:nvSpPr><p:spPr><a:xfrm><a:off x="457200" y="4076700" /><a:ext cx="4038600" cy="508000" /></a:xfrm><a:prstGeom prst="rect"><a:avLst /></a:prstGeom><a:noFill /></p:spPr><p:txBody><a:bodyPr /><a:lstStyle /><a:p><a:pPr lvl="0" indent="0" marL="0" algn="ctr"><a:buNone /></a:pPr><a:r><a:rPr /><a:t>Prediction </a:t></a:r><a14:m><m:oMath xmlns:m="http://schemas.openxmlformats.org/officeDocument/2006/math"><m:r><m:t>u</m:t></m:r></m:oMath></a14:m><a:r><a:rPr /><a:t> w/ </a:t></a:r><a14:m><m:oMath xmlns:m="http://schemas.openxmlformats.org/officeDocument/2006/math"><m:r><m:t>σ</m:t></m:r><m:r><m:rPr><m:sty m:val="p" /></m:rPr><m:t>=</m:t></m:r><m:r><m:t>0.01</m:t></m:r></m:oMath></a14:m><a:r><a:rPr /><a:t> noise</a:t></a:r></a:p></p:txBody></p:sp><p:pic><p:nvPicPr><p:cNvPr descr="img_mopinn/1d_inverse_u_0.1_noise.png" id="0" name="Picture 1" /><p:cNvPicPr><a:picLocks noGrp="1" noChangeAspect="1" /></p:cNvPicPr><p:nvPr /></p:nvPicPr><p:blipFill><a:blip r:embed="rId3" /><a:stretch><a:fillRect /></a:stretch></p:blipFill><p:spPr bwMode="auto"><a:xfrm><a:off x="4699000" y="1193800" /><a:ext cx="3924300" cy="2882900" /></a:xfrm><a:prstGeom prst="rect"><a:avLst /></a:prstGeom><a:noFill /><a:ln w="9525"><a:noFill /><a:headEnd /><a:tailEnd /></a:ln></p:spPr></p:pic><p:sp><p:nvSpPr><p:cNvPr id="1" name="TextBox 3" /><p:cNvSpPr txBox="1" /><p:nvPr /></p:nvSpPr><p:spPr><a:xfrm><a:off x="4648200" y="4076700" /><a:ext cx="4038600" cy="508000" /></a:xfrm><a:prstGeom prst="rect"><a:avLst /></a:prstGeom><a:noFill /></p:spPr><p:txBody><a:bodyPr /><a:lstStyle /><a:p><a:pPr lvl="0" indent="0" marL="0" algn="ctr"><a:buNone /></a:pPr><a:r><a:rPr /><a:t>Prediction </a:t></a:r><a14:m><m:oMath xmlns:m="http://schemas.openxmlformats.org/officeDocument/2006/math"><m:r><m:t>u</m:t></m:r></m:oMath></a14:m><a:r><a:rPr /><a:t> w/ </a:t></a:r><a14:m><m:oMath xmlns:m="http://schemas.openxmlformats.org/officeDocument/2006/math"><m:r><m:t>σ</m:t></m:r><m:r><m:rPr><m:sty m:val="p" /></m:rPr><m:t>=</m:t></m:r><m:r><m:t>0.1</m:t></m:r></m:oMath></a14:m><a:r><a:rPr /><a:t> noise</a:t></a:r></a:p></p:txBody></p:sp></p:spTree></p:cSld>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Inverse Estimates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spcBef>
                    <a:spcPts val="3000"/>
                  </a:spcBef>
                  <a:buNone/>
                </a:pPr>
                <a14:m>
                  <m:oMath xmlns:m="http://schemas.openxmlformats.org/officeDocument/2006/math">
                    <m:sSub>
                      <m:e>
                        <m:r>
                          <m:t>k</m:t>
                        </m:r>
                      </m:e>
                      <m:sub>
                        <m:r>
                          <m:t>e</m:t>
                        </m:r>
                        <m:r>
                          <m:t>x</m:t>
                        </m:r>
                        <m:r>
                          <m:t>a</m:t>
                        </m:r>
                        <m:r>
                          <m:t>c</m:t>
                        </m:r>
                        <m:r>
                          <m:t>t</m:t>
                        </m:r>
                      </m:sub>
                    </m:sSub>
                    <m:r>
                      <m:rPr>
                        <m:sty m:val="p"/>
                      </m:rPr>
                      <m:t>=</m:t>
                    </m:r>
                    <m:r>
                      <m:t>0.7</m:t>
                    </m:r>
                  </m:oMath>
                </a14:m>
              </a:p>
            </p:txBody>
          </p:sp>
        </mc:Choice>
      </mc:AlternateContent>
    </p:spTree>
  </p:cSld>
</p:sld>
</file>

<file path=ppt/slides/slide32.xml><?xml version="1.0" encoding="UTF-8"?><p:sld xmlns:a="http://schemas.openxmlformats.org/drawingml/2006/main" xmlns:r="http://schemas.openxmlformats.org/officeDocument/2006/relationships" xmlns:p="http://schemas.openxmlformats.org/presentationml/2006/main"><p:cSld><p:spTree><p:nvGrpSpPr><p:cNvPr id="1" name="" /><p:cNvGrpSpPr /><p:nvPr /></p:nvGrpSpPr><p:grpSpPr><a:xfrm><a:off x="0" y="0" /><a:ext cx="0" cy="0" /><a:chOff x="0" y="0" /><a:chExt cx="0" cy="0" /></a:xfrm></p:grpSpPr><p:pic><p:nvPicPr><p:cNvPr descr="img_mopinn/1d_inverse_k_distribution_0.01_noise.png" id="0" name="Picture 1" /><p:cNvPicPr><a:picLocks noGrp="1" noChangeAspect="1" /></p:cNvPicPr><p:nvPr /></p:nvPicPr><p:blipFill><a:blip r:embed="rId2" /><a:stretch><a:fillRect /></a:stretch></p:blipFill><p:spPr bwMode="auto"><a:xfrm><a:off x="533400" y="1193800" /><a:ext cx="3873500" cy="2882900" /></a:xfrm><a:prstGeom prst="rect"><a:avLst /></a:prstGeom><a:noFill /><a:ln w="9525"><a:noFill /><a:headEnd /><a:tailEnd /></a:ln></p:spPr></p:pic><p:sp><p:nvSpPr><p:cNvPr id="1" name="TextBox 3" /><p:cNvSpPr txBox="1" /><p:nvPr /></p:nvSpPr><p:spPr><a:xfrm><a:off x="457200" y="4076700" /><a:ext cx="4038600" cy="508000" /></a:xfrm><a:prstGeom prst="rect"><a:avLst /></a:prstGeom><a:noFill /></p:spPr><p:txBody><a:bodyPr /><a:lstStyle /><a:p><a:pPr lvl="0" indent="0" marL="0" algn="ctr"><a:buNone /></a:pPr><a14:m><m:oMath xmlns:m="http://schemas.openxmlformats.org/officeDocument/2006/math"><m:r><m:t>σ</m:t></m:r><m:r><m:rPr><m:sty m:val="p" /></m:rPr><m:t>=</m:t></m:r><m:r><m:t>0.01</m:t></m:r></m:oMath></a14:m><a:r><a:rPr /><a:t> noise, </a:t></a:r><a14:m><m:oMath xmlns:m="http://schemas.openxmlformats.org/officeDocument/2006/math"><m:sSub><m:e><m:r><m:t>k</m:t></m:r></m:e><m:sub><m:r><m:t>a</m:t></m:r><m:r><m:t>v</m:t></m:r><m:r><m:t>g</m:t></m:r></m:sub></m:sSub><m:r><m:rPr><m:sty m:val="p" /></m:rPr><m:t>=</m:t></m:r><m:r><m:t>0.698</m:t></m:r></m:oMath></a14:m></a:p></p:txBody></p:sp><p:pic><p:nvPicPr><p:cNvPr descr="img_mopinn/1d_inverse_k_distribution_0.1_noise.png" id="0" name="Picture 1" /><p:cNvPicPr><a:picLocks noGrp="1" noChangeAspect="1" /></p:cNvPicPr><p:nvPr /></p:nvPicPr><p:blipFill><a:blip r:embed="rId3" /><a:stretch><a:fillRect /></a:stretch></p:blipFill><p:spPr bwMode="auto"><a:xfrm><a:off x="4711700" y="1193800" /><a:ext cx="3898900" cy="2882900" /></a:xfrm><a:prstGeom prst="rect"><a:avLst /></a:prstGeom><a:noFill /><a:ln w="9525"><a:noFill /><a:headEnd /><a:tailEnd /></a:ln></p:spPr></p:pic><p:sp><p:nvSpPr><p:cNvPr id="1" name="TextBox 3" /><p:cNvSpPr txBox="1" /><p:nvPr /></p:nvSpPr><p:spPr><a:xfrm><a:off x="4648200" y="4076700" /><a:ext cx="4038600" cy="508000" /></a:xfrm><a:prstGeom prst="rect"><a:avLst /></a:prstGeom><a:noFill /></p:spPr><p:txBody><a:bodyPr /><a:lstStyle /><a:p><a:pPr lvl="0" indent="0" marL="0" algn="ctr"><a:buNone /></a:pPr><a14:m><m:oMath xmlns:m="http://schemas.openxmlformats.org/officeDocument/2006/math"><m:r><m:t>σ</m:t></m:r><m:r><m:rPr><m:sty m:val="p" /></m:rPr><m:t>=</m:t></m:r><m:r><m:t>0.1</m:t></m:r></m:oMath></a14:m><a:r><a:rPr /><a:t> noise, </a:t></a:r><a14:m><m:oMath xmlns:m="http://schemas.openxmlformats.org/officeDocument/2006/math"><m:sSub><m:e><m:r><m:t>k</m:t></m:r></m:e><m:sub><m:r><m:t>a</m:t></m:r><m:r><m:t>v</m:t></m:r><m:r><m:t>g</m:t></m:r></m:sub></m:sSub><m:r><m:rPr><m:sty m:val="p" /></m:rPr><m:t>=</m:t></m:r><m:r><m:t>0.678</m:t></m:r></m:oMath></a14:m></a:p></p:txBody></p:sp></p:spTree></p:cSld></p:sld>
</file>

<file path=ppt/slides/slide33.xml><?xml version="1.0" encoding="UTF-8"?><p:sld xmlns:a="http://schemas.openxmlformats.org/drawingml/2006/main" xmlns:r="http://schemas.openxmlformats.org/officeDocument/2006/relationships" xmlns:p="http://schemas.openxmlformats.org/presentationml/2006/main"><p:cSld><p:spTree><p:nvGrpSpPr><p:cNvPr id="1" name="" /><p:cNvGrpSpPr /><p:nvPr /></p:nvGrpSpPr><p:grpSpPr><a:xfrm><a:off x="0" y="0" /><a:ext cx="0" cy="0" /><a:chOff x="0" y="0" /><a:chExt cx="0" cy="0" /></a:xfrm></p:grpSpPr><p:sp><p:nvSpPr><p:cNvPr id="2" name="Title 1" /><p:cNvSpPr><a:spLocks noGrp="1" /></p:cNvSpPr><p:nvPr><p:ph type="title" /></p:nvPr></p:nvSpPr><p:spPr /><p:txBody><a:bodyPr /><a:lstStyle /><a:p><a:pPr lvl="0" indent="0" marL="0"><a:buNone /></a:pPr><a:r><a:rPr /><a:t>Sensitivity of </a:t></a:r><a14:m><m:oMath xmlns:m="http://schemas.openxmlformats.org/officeDocument/2006/math"><m:sSub><m:e><m:r><m:t>k</m:t></m:r></m:e><m:sub><m:r><m:t>a</m:t></m:r><m:r><m:t>v</m:t></m:r><m:r><m:t>g</m:t></m:r></m:sub></m:sSub></m:oMath></a14:m><a:r><a:rPr /><a:t> w.r.t number of outputs</a:t></a:r></a:p></p:txBody></p:sp><mc:AlternateContent xmlns:mc="http://schemas.openxmlformats.org/markup-compatibility/2006"><mc:Choice xmlns:a14="http://schemas.microsoft.com/office/drawing/2010/main" Requires="a14"><p:sp><p:nvSpPr><p:cNvPr id="3" name="Content Placeholder 2" /><p:cNvSpPr><a:spLocks noGrp="1" /></p:cNvSpPr><p:nvPr><p:ph idx="1" /></p:nvPr></p:nvSpPr><p:spPr /><p:txBody><a:bodyPr /><a:lstStyle /><a:p><a:pPr lvl="0" indent="0" marL="0"><a:spcBef><a:spcPts val="3000" /></a:spcBef><a:buNone /></a:pPr><a14:m><m:oMath xmlns:m="http://schemas.openxmlformats.org/officeDocument/2006/math"><m:r><m:t>σ</m:t></m:r><m:r><m:rPr><m:sty m:val="p" /></m:rPr><m:t>=</m:t></m:r><m:r><m:t>0.1</m:t></m:r></m:oMath></a14:m><a:r><a:rPr b="1" /><a:t> noise</a:t></a:r></a:p></p:txBody></p:sp></mc:Choice></mc:AlternateContent></p:spTree></p:cSld></p:sld>
</file>

<file path=ppt/slides/slide34.xml><?xml version="1.0" encoding="UTF-8"?><p:sld xmlns:a="http://schemas.openxmlformats.org/drawingml/2006/main" xmlns:r="http://schemas.openxmlformats.org/officeDocument/2006/relationships" xmlns:p="http://schemas.openxmlformats.org/presentationml/2006/main"><p:cSld><p:spTree><p:nvGrpSpPr><p:cNvPr id="1" name="" /><p:cNvGrpSpPr /><p:nvPr /></p:nvGrpSpPr><p:grpSpPr><a:xfrm><a:off x="0" y="0" /><a:ext cx="0" cy="0" /><a:chOff x="0" y="0" /><a:chExt cx="0" cy="0" /></a:xfrm></p:grpSpPr><p:pic><p:nvPicPr><p:cNvPr descr="img_mopinn/1d_inverse_k_10.png" id="0" name="Picture 1" /><p:cNvPicPr><a:picLocks noGrp="1" noChangeAspect="1" /></p:cNvPicPr><p:nvPr /></p:nvPicPr><p:blipFill><a:blip r:embed="rId2" /><a:stretch><a:fillRect /></a:stretch></p:blipFill><p:spPr bwMode="auto"><a:xfrm><a:off x="546100" y="1193800" /><a:ext cx="3860800" cy="2882900" /></a:xfrm><a:prstGeom prst="rect"><a:avLst /></a:prstGeom><a:noFill /><a:ln w="9525"><a:noFill /><a:headEnd /><a:tailEnd /></a:ln></p:spPr></p:pic><p:sp><p:nvSpPr><p:cNvPr id="1" name="TextBox 3" /><p:cNvSpPr txBox="1" /><p:nvPr /></p:nvSpPr><p:spPr><a:xfrm><a:off x="457200" y="4076700" /><a:ext cx="4038600" cy="508000" /></a:xfrm><a:prstGeom prst="rect"><a:avLst /></a:prstGeom><a:noFill /></p:spPr><p:txBody><a:bodyPr /><a:lstStyle /><a:p><a:pPr lvl="0" indent="0" marL="0" algn="ctr"><a:buNone /></a:pPr><a:r><a:rPr /><a:t>10 outputs, </a:t></a:r><a14:m><m:oMath xmlns:m="http://schemas.openxmlformats.org/officeDocument/2006/math"><m:sSub><m:e><m:r><m:t>k</m:t></m:r></m:e><m:sub><m:r><m:t>a</m:t></m:r><m:r><m:t>v</m:t></m:r><m:r><m:t>g</m:t></m:r></m:sub></m:sSub><m:r><m:rPr><m:sty m:val="p" /></m:rPr><m:t>=</m:t></m:r><m:r><m:t>0.67</m:t></m:r></m:oMath></a14:m></a:p></p:txBody></p:sp><p:pic><p:nvPicPr><p:cNvPr descr="img_mopinn/1d_inverse_k_50.png" id="0" name="Picture 1" /><p:cNvPicPr><a:picLocks noGrp="1" noChangeAspect="1" /></p:cNvPicPr><p:nvPr /></p:nvPicPr><p:blipFill><a:blip r:embed="rId3" /><a:stretch><a:fillRect /></a:stretch></p:blipFill><p:spPr bwMode="auto"><a:xfrm><a:off x="4813300" y="1193800" /><a:ext cx="3695700" cy="2882900" /></a:xfrm><a:prstGeom prst="rect"><a:avLst /></a:prstGeom><a:noFill /><a:ln w="9525"><a:noFill /><a:headEnd /><a:tailEnd /></a:ln></p:spPr></p:pic><p:sp><p:nvSpPr><p:cNvPr id="1" name="TextBox 3" /><p:cNvSpPr txBox="1" /><p:nvPr /></p:nvSpPr><p:spPr><a:xfrm><a:off x="4648200" y="4076700" /><a:ext cx="4038600" cy="508000" /></a:xfrm><a:prstGeom prst="rect"><a:avLst /></a:prstGeom><a:noFill /></p:spPr><p:txBody><a:bodyPr /><a:lstStyle /><a:p><a:pPr lvl="0" indent="0" marL="0" algn="ctr"><a:buNone /></a:pPr><a:r><a:rPr /><a:t>50 outputs, </a:t></a:r><a14:m><m:oMath xmlns:m="http://schemas.openxmlformats.org/officeDocument/2006/math"><m:sSub><m:e><m:r><m:t>k</m:t></m:r></m:e><m:sub><m:r><m:t>a</m:t></m:r><m:r><m:t>v</m:t></m:r><m:r><m:t>g</m:t></m:r></m:sub></m:sSub><m:r><m:rPr><m:sty m:val="p" /></m:rPr><m:t>=</m:t></m:r><m:r><m:t>0.684</m:t></m:r></m:oMath></a14:m></a:p></p:txBody></p:sp></p:spTree></p:cSld>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Two-dimensional Allen-Cahn Equation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m>
                        <m:mPr>
                          <m:baseJc m:val="center"/>
                          <m:plcHide m:val="1"/>
                          <m:mcs>
                            <m:mc>
                              <m:mcPr>
                                <m:mcJc m:val="center"/>
                                <m:count m:val="1"/>
                              </m:mcPr>
                            </m:mc>
                          </m:mcs>
                        </m:mPr>
                        <m:mr>
                          <m:e>
                            <m:r>
                              <m:t>λ</m:t>
                            </m:r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f>
                                  <m:fPr>
                                    <m:type m:val="bar"/>
                                  </m:fPr>
                                  <m:num>
                                    <m:sSup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m:t>∂</m:t>
                                        </m:r>
                                      </m:e>
                                      <m:sup>
                                        <m:r>
                                          <m:t>2</m:t>
                                        </m:r>
                                      </m:sup>
                                    </m:sSup>
                                    <m:r>
                                      <m:t>u</m:t>
                                    </m:r>
                                  </m:num>
                                  <m:den>
                                    <m:r>
                                      <m:rPr>
                                        <m:sty m:val="p"/>
                                      </m:rPr>
                                      <m:t>∂</m:t>
                                    </m:r>
                                    <m:sSup>
                                      <m:e>
                                        <m:r>
                                          <m:t>x</m:t>
                                        </m:r>
                                      </m:e>
                                      <m:sup>
                                        <m: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  <m:r>
                                  <m:rPr>
                                    <m:sty m:val="p"/>
                                  </m:rPr>
                                  <m:t>+</m:t>
                                </m:r>
                                <m:f>
                                  <m:fPr>
                                    <m:type m:val="bar"/>
                                  </m:fPr>
                                  <m:num>
                                    <m:sSup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m:t>∂</m:t>
                                        </m:r>
                                      </m:e>
                                      <m:sup>
                                        <m:r>
                                          <m:t>2</m:t>
                                        </m:r>
                                      </m:sup>
                                    </m:sSup>
                                    <m:r>
                                      <m:t>u</m:t>
                                    </m:r>
                                  </m:num>
                                  <m:den>
                                    <m:r>
                                      <m:rPr>
                                        <m:sty m:val="p"/>
                                      </m:rPr>
                                      <m:t>∂</m:t>
                                    </m:r>
                                    <m:sSup>
                                      <m:e>
                                        <m:r>
                                          <m:t>y</m:t>
                                        </m:r>
                                      </m:e>
                                      <m:sup>
                                        <m: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</m:e>
                            </m:d>
                            <m:r>
                              <m:rPr>
                                <m:sty m:val="p"/>
                              </m:rPr>
                              <m:t>+</m:t>
                            </m:r>
                            <m:r>
                              <m:t>u</m:t>
                            </m:r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sSup>
                                  <m:e>
                                    <m:r>
                                      <m:t>u</m:t>
                                    </m:r>
                                  </m:e>
                                  <m:sup>
                                    <m:r>
                                      <m:t>2</m:t>
                                    </m:r>
                                  </m:sup>
                                </m:sSup>
                                <m:r>
                                  <m:rPr>
                                    <m:sty m:val="p"/>
                                  </m:rPr>
                                  <m:t>−</m:t>
                                </m:r>
                                <m:r>
                                  <m:t>1</m:t>
                                </m:r>
                              </m:e>
                            </m:d>
                            <m:r>
                              <m:rPr>
                                <m:sty m:val="p"/>
                              </m:rPr>
                              <m:t>=</m:t>
                            </m:r>
                            <m:r>
                              <m:t>f</m:t>
                            </m:r>
                            <m:r>
                              <m:rPr>
                                <m:sty m:val="p"/>
                              </m:rPr>
                              <m:t>,</m:t>
                            </m:r>
                            <m:r>
                              <m:t>  </m:t>
                            </m:r>
                            <m:r>
                              <m:t>x</m:t>
                            </m:r>
                            <m:r>
                              <m:rPr>
                                <m:sty m:val="p"/>
                              </m:rPr>
                              <m:t>,</m:t>
                            </m:r>
                            <m:r>
                              <m:t>y</m:t>
                            </m:r>
                            <m:r>
                              <m:rPr>
                                <m:sty m:val="p"/>
                              </m:rPr>
                              <m:t>∈</m:t>
                            </m:r>
                            <m:d>
                              <m:dPr>
                                <m:begChr m:val="["/>
                                <m:endChr m:val="]"/>
                                <m:sepChr m:val=""/>
                                <m:grow/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m:t>−</m:t>
                                </m:r>
                                <m:r>
                                  <m:t>1</m:t>
                                </m:r>
                                <m:r>
                                  <m:rPr>
                                    <m:sty m:val="p"/>
                                  </m:rPr>
                                  <m:t>,</m:t>
                                </m:r>
                                <m:r>
                                  <m:t>1</m:t>
                                </m:r>
                              </m:e>
                            </m:d>
                          </m:e>
                        </m:mr>
                      </m:m>
                    </m:oMath>
                  </m:oMathPara>
                </a14:m>
              </a:p>
              <a:p>
                <a:pPr lvl="0" indent="0" marL="0">
                  <a:buNone/>
                </a:pPr>
                <a:r>
                  <a:rPr/>
                  <a:t>where </a:t>
                </a:r>
                <a14:m>
                  <m:oMath xmlns:m="http://schemas.openxmlformats.org/officeDocument/2006/math">
                    <m:r>
                      <m:t>λ</m:t>
                    </m:r>
                    <m:r>
                      <m:rPr>
                        <m:sty m:val="p"/>
                      </m:rPr>
                      <m:t>=</m:t>
                    </m:r>
                    <m:r>
                      <m:t>0.01</m:t>
                    </m:r>
                  </m:oMath>
                </a14:m>
                <a:r>
                  <a:rPr/>
                  <a:t> and </a:t>
                </a:r>
                <a14:m>
                  <m:oMath xmlns:m="http://schemas.openxmlformats.org/officeDocument/2006/math">
                    <m:r>
                      <m:t>u</m:t>
                    </m:r>
                    <m:r>
                      <m:rPr>
                        <m:sty m:val="p"/>
                      </m:rPr>
                      <m:t>=</m:t>
                    </m:r>
                    <m:r>
                      <m:rPr>
                        <m:sty m:val="p"/>
                      </m:rPr>
                      <m:t>sin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π</m:t>
                        </m:r>
                        <m:r>
                          <m:t>x</m:t>
                        </m:r>
                      </m:e>
                    </m:d>
                    <m:r>
                      <m:rPr>
                        <m:sty m:val="p"/>
                      </m:rPr>
                      <m:t>sin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π</m:t>
                        </m:r>
                        <m:r>
                          <m:t>y</m:t>
                        </m:r>
                      </m:e>
                    </m:d>
                  </m:oMath>
                </a14:m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t>k</m:t>
                    </m:r>
                    <m:r>
                      <m:rPr>
                        <m:sty m:val="p"/>
                      </m:rPr>
                      <m:t>=</m:t>
                    </m:r>
                    <m:d>
                      <m:dPr>
                        <m:begChr m:val="["/>
                        <m:endChr m:val="]"/>
                        <m:sepChr m:val=""/>
                        <m:grow/>
                      </m:dPr>
                      <m:e>
                        <m:r>
                          <m:rPr>
                            <m:sty m:val="p"/>
                          </m:rPr>
                          <m:t>?</m:t>
                        </m:r>
                        <m:r>
                          <m:rPr>
                            <m:sty m:val="p"/>
                          </m:rPr>
                          <m:t>?</m:t>
                        </m:r>
                        <m:r>
                          <m:rPr>
                            <m:sty m:val="p"/>
                          </m:rPr>
                          <m:t>?</m:t>
                        </m:r>
                        <m:r>
                          <m:rPr>
                            <m:sty m:val="p"/>
                          </m:rPr>
                          <m:t>,</m:t>
                        </m:r>
                        <m:r>
                          <m:rPr>
                            <m:sty m:val="p"/>
                          </m:rPr>
                          <m:t>?</m:t>
                        </m:r>
                        <m:r>
                          <m:rPr>
                            <m:sty m:val="p"/>
                          </m:rPr>
                          <m:t>?</m:t>
                        </m:r>
                        <m:r>
                          <m:rPr>
                            <m:sty m:val="p"/>
                          </m:rPr>
                          <m:t>?</m:t>
                        </m:r>
                        <m:r>
                          <m:rPr>
                            <m:sty m:val="p"/>
                          </m:rPr>
                          <m:t>,</m:t>
                        </m:r>
                        <m:r>
                          <m:rPr>
                            <m:sty m:val="p"/>
                          </m:rPr>
                          <m:t>?</m:t>
                        </m:r>
                        <m:r>
                          <m:rPr>
                            <m:sty m:val="p"/>
                          </m:rPr>
                          <m:t>?</m:t>
                        </m:r>
                        <m:r>
                          <m:rPr>
                            <m:sty m:val="p"/>
                          </m:rPr>
                          <m:t>?</m:t>
                        </m:r>
                        <m:r>
                          <m:rPr>
                            <m:sty m:val="p"/>
                          </m:rPr>
                          <m:t>,</m:t>
                        </m:r>
                        <m:r>
                          <m:rPr>
                            <m:sty m:val="p"/>
                          </m:rPr>
                          <m:t>…</m:t>
                        </m:r>
                        <m:r>
                          <m:rPr>
                            <m:sty m:val="p"/>
                          </m:rPr>
                          <m:t>,</m:t>
                        </m:r>
                        <m:r>
                          <m:rPr>
                            <m:sty m:val="p"/>
                          </m:rPr>
                          <m:t>?</m:t>
                        </m:r>
                        <m:r>
                          <m:rPr>
                            <m:sty m:val="p"/>
                          </m:rPr>
                          <m:t>?</m:t>
                        </m:r>
                        <m:r>
                          <m:rPr>
                            <m:sty m:val="p"/>
                          </m:rPr>
                          <m:t>?</m:t>
                        </m:r>
                      </m:e>
                    </m:d>
                  </m:oMath>
                </a14:m>
                <a:r>
                  <a:rPr/>
                  <a:t> with </a:t>
                </a:r>
                <a14:m>
                  <m:oMath xmlns:m="http://schemas.openxmlformats.org/officeDocument/2006/math">
                    <m:r>
                      <m:t>N</m:t>
                    </m:r>
                  </m:oMath>
                </a14:m>
                <a:r>
                  <a:rPr/>
                  <a:t> entries corresponding to </a:t>
                </a:r>
                <a14:m>
                  <m:oMath xmlns:m="http://schemas.openxmlformats.org/officeDocument/2006/math">
                    <m:r>
                      <m:t>N</m:t>
                    </m:r>
                  </m:oMath>
                </a14:m>
                <a:r>
                  <a:rPr/>
                  <a:t> outputs of the MO-PINN</a:t>
                </a:r>
              </a:p>
            </p:txBody>
          </p:sp>
        </mc:Choice>
      </mc:AlternateContent>
    </p:spTree>
  </p:cSld>
</p:sld>
</file>

<file path=ppt/slides/slide36.xml><?xml version="1.0" encoding="UTF-8"?><p:sld xmlns:a="http://schemas.openxmlformats.org/drawingml/2006/main" xmlns:r="http://schemas.openxmlformats.org/officeDocument/2006/relationships" xmlns:p="http://schemas.openxmlformats.org/presentationml/2006/main"><p:cSld><p:spTree><p:nvGrpSpPr><p:cNvPr id="1" name="" /><p:cNvGrpSpPr /><p:nvPr /></p:nvGrpSpPr><p:grpSpPr><a:xfrm><a:off x="0" y="0" /><a:ext cx="0" cy="0" /><a:chOff x="0" y="0" /><a:chExt cx="0" cy="0" /></a:xfrm></p:grpSpPr><p:pic><p:nvPicPr><p:cNvPr descr="img_mopinn/2d_inverse_u.png" id="0" name="Picture 1" /><p:cNvPicPr><a:picLocks noGrp="1" noChangeAspect="1" /></p:cNvPicPr><p:nvPr /></p:nvPicPr><p:blipFill><a:blip r:embed="rId2" /><a:stretch><a:fillRect /></a:stretch></p:blipFill><p:spPr bwMode="auto"><a:xfrm><a:off x="584200" y="1193800" /><a:ext cx="3771900" cy="2882900" /></a:xfrm><a:prstGeom prst="rect"><a:avLst /></a:prstGeom><a:noFill /><a:ln w="9525"><a:noFill /><a:headEnd /><a:tailEnd /></a:ln></p:spPr></p:pic><p:sp><p:nvSpPr><p:cNvPr id="1" name="TextBox 3" /><p:cNvSpPr txBox="1" /><p:nvPr /></p:nvSpPr><p:spPr><a:xfrm><a:off x="457200" y="4076700" /><a:ext cx="4038600" cy="508000" /></a:xfrm><a:prstGeom prst="rect"><a:avLst /></a:prstGeom><a:noFill /></p:spPr><p:txBody><a:bodyPr /><a:lstStyle /><a:p><a:pPr lvl="0" indent="0" marL="0" algn="ctr"><a:buNone /></a:pPr><a:r><a:rPr /><a:t>Solution </a:t></a:r><a14:m><m:oMath xmlns:m="http://schemas.openxmlformats.org/officeDocument/2006/math"><m:r><m:t>u</m:t></m:r></m:oMath></a14:m><a:r><a:rPr /><a:t> and measurements</a:t></a:r></a:p></p:txBody></p:sp><p:pic><p:nvPicPr><p:cNvPr descr="img_mopinn/2d_inverse_f.png" id="0" name="Picture 1" /><p:cNvPicPr><a:picLocks noGrp="1" noChangeAspect="1" /></p:cNvPicPr><p:nvPr /></p:nvPicPr><p:blipFill><a:blip r:embed="rId3" /><a:stretch><a:fillRect /></a:stretch></p:blipFill><p:spPr bwMode="auto"><a:xfrm><a:off x="4800600" y="1193800" /><a:ext cx="3721100" cy="2882900" /></a:xfrm><a:prstGeom prst="rect"><a:avLst /></a:prstGeom><a:noFill /><a:ln w="9525"><a:noFill /><a:headEnd /><a:tailEnd /></a:ln></p:spPr></p:pic><p:sp><p:nvSpPr><p:cNvPr id="1" name="TextBox 3" /><p:cNvSpPr txBox="1" /><p:nvPr /></p:nvSpPr><p:spPr><a:xfrm><a:off x="4648200" y="4076700" /><a:ext cx="4038600" cy="508000" /></a:xfrm><a:prstGeom prst="rect"><a:avLst /></a:prstGeom><a:noFill /></p:spPr><p:txBody><a:bodyPr /><a:lstStyle /><a:p><a:pPr lvl="0" indent="0" marL="0" algn="ctr"><a:buNone /></a:pPr><a:r><a:rPr /><a:t>Solution </a:t></a:r><a14:m><m:oMath xmlns:m="http://schemas.openxmlformats.org/officeDocument/2006/math"><m:r><m:t>f</m:t></m:r></m:oMath></a14:m><a:r><a:rPr /><a:t> and measurements</a:t></a:r></a:p></p:txBody></p:sp></p:spTree></p:cSld>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Inverse Estimates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spcBef>
                    <a:spcPts val="3000"/>
                  </a:spcBef>
                  <a:buNone/>
                </a:pPr>
                <a14:m>
                  <m:oMath xmlns:m="http://schemas.openxmlformats.org/officeDocument/2006/math">
                    <m:sSub>
                      <m:e>
                        <m:r>
                          <m:t>k</m:t>
                        </m:r>
                      </m:e>
                      <m:sub>
                        <m:r>
                          <m:t>e</m:t>
                        </m:r>
                        <m:r>
                          <m:t>x</m:t>
                        </m:r>
                        <m:r>
                          <m:t>a</m:t>
                        </m:r>
                        <m:r>
                          <m:t>c</m:t>
                        </m:r>
                        <m:r>
                          <m:t>t</m:t>
                        </m:r>
                      </m:sub>
                    </m:sSub>
                    <m:r>
                      <m:rPr>
                        <m:sty m:val="p"/>
                      </m:rPr>
                      <m:t>=</m:t>
                    </m:r>
                    <m:r>
                      <m:t>1.0</m:t>
                    </m:r>
                  </m:oMath>
                </a14:m>
              </a:p>
            </p:txBody>
          </p:sp>
        </mc:Choice>
      </mc:AlternateContent>
    </p:spTree>
  </p:cSld>
</p:sld>
</file>

<file path=ppt/slides/slide38.xml><?xml version="1.0" encoding="UTF-8"?><p:sld xmlns:a="http://schemas.openxmlformats.org/drawingml/2006/main" xmlns:r="http://schemas.openxmlformats.org/officeDocument/2006/relationships" xmlns:p="http://schemas.openxmlformats.org/presentationml/2006/main"><p:cSld><p:spTree><p:nvGrpSpPr><p:cNvPr id="1" name="" /><p:cNvGrpSpPr /><p:nvPr /></p:nvGrpSpPr><p:grpSpPr><a:xfrm><a:off x="0" y="0" /><a:ext cx="0" cy="0" /><a:chOff x="0" y="0" /><a:chExt cx="0" cy="0" /></a:xfrm></p:grpSpPr><p:pic><p:nvPicPr><p:cNvPr descr="img_mopinn/2d_inverse_k_0.01_noise.png" id="0" name="Picture 1" /><p:cNvPicPr><a:picLocks noGrp="1" noChangeAspect="1" /></p:cNvPicPr><p:nvPr /></p:nvPicPr><p:blipFill><a:blip r:embed="rId2" /><a:stretch><a:fillRect /></a:stretch></p:blipFill><p:spPr bwMode="auto"><a:xfrm><a:off x="558800" y="1193800" /><a:ext cx="3835400" cy="2882900" /></a:xfrm><a:prstGeom prst="rect"><a:avLst /></a:prstGeom><a:noFill /><a:ln w="9525"><a:noFill /><a:headEnd /><a:tailEnd /></a:ln></p:spPr></p:pic><p:sp><p:nvSpPr><p:cNvPr id="1" name="TextBox 3" /><p:cNvSpPr txBox="1" /><p:nvPr /></p:nvSpPr><p:spPr><a:xfrm><a:off x="457200" y="4076700" /><a:ext cx="4038600" cy="508000" /></a:xfrm><a:prstGeom prst="rect"><a:avLst /></a:prstGeom><a:noFill /></p:spPr><p:txBody><a:bodyPr /><a:lstStyle /><a:p><a:pPr lvl="0" indent="0" marL="0" algn="ctr"><a:buNone /></a:pPr><a14:m><m:oMath xmlns:m="http://schemas.openxmlformats.org/officeDocument/2006/math"><m:r><m:t>σ</m:t></m:r><m:r><m:rPr><m:sty m:val="p" /></m:rPr><m:t>=</m:t></m:r><m:r><m:t>0.01</m:t></m:r></m:oMath></a14:m><a:r><a:rPr /><a:t> noise, </a:t></a:r><a14:m><m:oMath xmlns:m="http://schemas.openxmlformats.org/officeDocument/2006/math"><m:sSub><m:e><m:r><m:t>k</m:t></m:r></m:e><m:sub><m:r><m:t>a</m:t></m:r><m:r><m:t>v</m:t></m:r><m:r><m:t>g</m:t></m:r></m:sub></m:sSub><m:r><m:rPr><m:sty m:val="p" /></m:rPr><m:t>=</m:t></m:r><m:r><m:t>0.995</m:t></m:r></m:oMath></a14:m></a:p></p:txBody></p:sp><p:pic><p:nvPicPr><p:cNvPr descr="img_mopinn/2d_inverse_k_0.1_noise.png" id="0" name="Picture 1" /><p:cNvPicPr><a:picLocks noGrp="1" noChangeAspect="1" /></p:cNvPicPr><p:nvPr /></p:nvPicPr><p:blipFill><a:blip r:embed="rId3" /><a:stretch><a:fillRect /></a:stretch></p:blipFill><p:spPr bwMode="auto"><a:xfrm><a:off x="4775200" y="1193800" /><a:ext cx="3784600" cy="2882900" /></a:xfrm><a:prstGeom prst="rect"><a:avLst /></a:prstGeom><a:noFill /><a:ln w="9525"><a:noFill /><a:headEnd /><a:tailEnd /></a:ln></p:spPr></p:pic><p:sp><p:nvSpPr><p:cNvPr id="1" name="TextBox 3" /><p:cNvSpPr txBox="1" /><p:nvPr /></p:nvSpPr><p:spPr><a:xfrm><a:off x="4648200" y="4076700" /><a:ext cx="4038600" cy="508000" /></a:xfrm><a:prstGeom prst="rect"><a:avLst /></a:prstGeom><a:noFill /></p:spPr><p:txBody><a:bodyPr /><a:lstStyle /><a:p><a:pPr lvl="0" indent="0" marL="0" algn="ctr"><a:buNone /></a:pPr><a14:m><m:oMath xmlns:m="http://schemas.openxmlformats.org/officeDocument/2006/math"><m:r><m:t>σ</m:t></m:r><m:r><m:rPr><m:sty m:val="p" /></m:rPr><m:t>=</m:t></m:r><m:r><m:t>0.1</m:t></m:r></m:oMath></a14:m><a:r><a:rPr /><a:t> noise, </a:t></a:r><a14:m><m:oMath xmlns:m="http://schemas.openxmlformats.org/officeDocument/2006/math"><m:sSub><m:e><m:r><m:t>k</m:t></m:r></m:e><m:sub><m:r><m:t>a</m:t></m:r><m:r><m:t>v</m:t></m:r><m:r><m:t>g</m:t></m:r></m:sub></m:sSub><m:r><m:rPr><m:sty m:val="p" /></m:rPr><m:t>=</m:t></m:r><m:r><m:t>1.02</m:t></m:r></m:oMath></a14:m></a:p></p:txBody></p:sp></p:spTree></p:cSld>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Incorporating prior statistical knowledge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Loss function for generic PINN system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m>
                        <m:mPr>
                          <m:baseJc m:val="center"/>
                          <m:plcHide m:val="1"/>
                          <m:mcs>
                            <m:mc>
                              <m:mcPr>
                                <m:mcJc m:val="right"/>
                                <m:count m:val="1"/>
                              </m:mcPr>
                            </m:mc>
                            <m:mc>
                              <m:mcPr>
                                <m:mcJc m:val="left"/>
                                <m:count m:val="1"/>
                              </m:mcPr>
                            </m:mc>
                          </m:mcs>
                        </m:mPr>
                        <m:mr>
                          <m:e>
                            <m:sSub>
                              <m:e>
                                <m:r>
                                  <m:t>r</m:t>
                                </m:r>
                              </m:e>
                              <m:sub>
                                <m:r>
                                  <m:t>d</m:t>
                                </m:r>
                              </m:sub>
                            </m:sSub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sSub>
                                  <m:e>
                                    <m:r>
                                      <m:t>u</m:t>
                                    </m:r>
                                  </m:e>
                                  <m:sub>
                                    <m:r>
                                      <m:t>N</m:t>
                                    </m:r>
                                    <m:r>
                                      <m:t>N</m:t>
                                    </m:r>
                                  </m:sub>
                                </m:sSub>
                                <m:r>
                                  <m:rPr>
                                    <m:sty m:val="p"/>
                                  </m:rPr>
                                  <m:t>,</m:t>
                                </m:r>
                                <m:sSub>
                                  <m:e>
                                    <m:r>
                                      <m:t>f</m:t>
                                    </m:r>
                                  </m:e>
                                  <m:sub>
                                    <m:r>
                                      <m:t>N</m:t>
                                    </m:r>
                                    <m:r>
                                      <m:t>N</m:t>
                                    </m:r>
                                  </m:sub>
                                </m:sSub>
                              </m:e>
                            </m:d>
                          </m:e>
                          <m:e>
                            <m:r>
                              <m:rPr>
                                <m:sty m:val="p"/>
                              </m:rPr>
                              <m:t>=</m:t>
                            </m:r>
                            <m:r>
                              <m:rPr>
                                <m:sty m:val="p"/>
                                <m:scr m:val="script"/>
                              </m:rPr>
                              <m:t>L</m:t>
                            </m:r>
                            <m:sSub>
                              <m:e>
                                <m:r>
                                  <m:t>u</m:t>
                                </m:r>
                              </m:e>
                              <m:sub>
                                <m:r>
                                  <m:t>N</m:t>
                                </m:r>
                                <m:r>
                                  <m:t>N</m:t>
                                </m:r>
                              </m:sub>
                            </m:sSub>
                            <m:r>
                              <m:rPr>
                                <m:sty m:val="p"/>
                              </m:rPr>
                              <m:t>−</m:t>
                            </m:r>
                            <m:sSub>
                              <m:e>
                                <m:r>
                                  <m:t>f</m:t>
                                </m:r>
                              </m:e>
                              <m:sub>
                                <m:r>
                                  <m:t>N</m:t>
                                </m:r>
                                <m:r>
                                  <m:t>N</m:t>
                                </m:r>
                              </m:sub>
                            </m:sSub>
                            <m:r>
                              <m:rPr>
                                <m:sty m:val="p"/>
                              </m:rPr>
                              <m:t>,</m:t>
                            </m:r>
                            <m:r>
                              <m:t>  </m:t>
                            </m:r>
                            <m:r>
                              <m:t>x</m:t>
                            </m:r>
                            <m:r>
                              <m:rPr>
                                <m:sty m:val="p"/>
                              </m:rPr>
                              <m:t>∈</m:t>
                            </m:r>
                            <m:r>
                              <m:t>Ω</m:t>
                            </m:r>
                          </m:e>
                        </m:mr>
                        <m:mr>
                          <m:e>
                            <m:sSub>
                              <m:e>
                                <m:r>
                                  <m:t>r</m:t>
                                </m:r>
                              </m:e>
                              <m:sub>
                                <m:r>
                                  <m:t>e</m:t>
                                </m:r>
                              </m:sub>
                            </m:sSub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sSub>
                                  <m:e>
                                    <m:r>
                                      <m:t>u</m:t>
                                    </m:r>
                                  </m:e>
                                  <m:sub>
                                    <m:r>
                                      <m:t>N</m:t>
                                    </m:r>
                                    <m:r>
                                      <m:t>N</m:t>
                                    </m:r>
                                  </m:sub>
                                </m:sSub>
                              </m:e>
                            </m:d>
                          </m:e>
                          <m:e>
                            <m:r>
                              <m:rPr>
                                <m:sty m:val="p"/>
                              </m:rPr>
                              <m:t>=</m:t>
                            </m:r>
                            <m:sSub>
                              <m:e>
                                <m:r>
                                  <m:t>u</m:t>
                                </m:r>
                              </m:e>
                              <m:sub>
                                <m:r>
                                  <m:t>N</m:t>
                                </m:r>
                                <m:r>
                                  <m:t>N</m:t>
                                </m:r>
                              </m:sub>
                            </m:sSub>
                            <m:r>
                              <m:rPr>
                                <m:sty m:val="p"/>
                              </m:rPr>
                              <m:t>−</m:t>
                            </m:r>
                            <m:r>
                              <m:t>h</m:t>
                            </m:r>
                            <m:r>
                              <m:rPr>
                                <m:sty m:val="p"/>
                              </m:rPr>
                              <m:t>,</m:t>
                            </m:r>
                            <m:r>
                              <m:t>  </m:t>
                            </m:r>
                            <m:r>
                              <m:t>x</m:t>
                            </m:r>
                            <m:r>
                              <m:rPr>
                                <m:sty m:val="p"/>
                              </m:rPr>
                              <m:t>∈</m:t>
                            </m:r>
                            <m:r>
                              <m:rPr>
                                <m:sty m:val="p"/>
                              </m:rPr>
                              <m:t>∂</m:t>
                            </m:r>
                            <m:sSub>
                              <m:e>
                                <m:r>
                                  <m:t>Ω</m:t>
                                </m:r>
                              </m:e>
                              <m:sub>
                                <m:r>
                                  <m:t>h</m:t>
                                </m:r>
                              </m:sub>
                            </m:sSub>
                          </m:e>
                        </m:mr>
                        <m:mr>
                          <m:e>
                            <m:sSub>
                              <m:e>
                                <m:r>
                                  <m:t>r</m:t>
                                </m:r>
                              </m:e>
                              <m:sub>
                                <m:r>
                                  <m:t>n</m:t>
                                </m:r>
                              </m:sub>
                            </m:sSub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sSub>
                                  <m:e>
                                    <m:r>
                                      <m:t>u</m:t>
                                    </m:r>
                                  </m:e>
                                  <m:sub>
                                    <m:r>
                                      <m:t>N</m:t>
                                    </m:r>
                                    <m:r>
                                      <m:t>N</m:t>
                                    </m:r>
                                  </m:sub>
                                </m:sSub>
                              </m:e>
                            </m:d>
                          </m:e>
                          <m:e>
                            <m:r>
                              <m:rPr>
                                <m:sty m:val="p"/>
                              </m:rPr>
                              <m:t>=</m:t>
                            </m:r>
                            <m:f>
                              <m:fPr>
                                <m:type m:val="bar"/>
                              </m:fPr>
                              <m:num>
                                <m:r>
                                  <m:rPr>
                                    <m:sty m:val="p"/>
                                  </m:rPr>
                                  <m:t>∂</m:t>
                                </m:r>
                                <m:sSub>
                                  <m:e>
                                    <m:r>
                                      <m:t>u</m:t>
                                    </m:r>
                                  </m:e>
                                  <m:sub>
                                    <m:r>
                                      <m:t>N</m:t>
                                    </m:r>
                                    <m:r>
                                      <m:t>N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m:rPr>
                                    <m:sty m:val="p"/>
                                  </m:rPr>
                                  <m:t>∂</m:t>
                                </m:r>
                                <m:r>
                                  <m:t>x</m:t>
                                </m:r>
                              </m:den>
                            </m:f>
                            <m:r>
                              <m:rPr>
                                <m:sty m:val="p"/>
                              </m:rPr>
                              <m:t>−</m:t>
                            </m:r>
                            <m:r>
                              <m:t>g</m:t>
                            </m:r>
                            <m:r>
                              <m:rPr>
                                <m:sty m:val="p"/>
                              </m:rPr>
                              <m:t>,</m:t>
                            </m:r>
                            <m:r>
                              <m:t>  </m:t>
                            </m:r>
                            <m:r>
                              <m:t>x</m:t>
                            </m:r>
                            <m:r>
                              <m:rPr>
                                <m:sty m:val="p"/>
                              </m:rPr>
                              <m:t>∈</m:t>
                            </m:r>
                            <m:r>
                              <m:rPr>
                                <m:sty m:val="p"/>
                              </m:rPr>
                              <m:t>∂</m:t>
                            </m:r>
                            <m:sSub>
                              <m:e>
                                <m:r>
                                  <m:t>Ω</m:t>
                                </m:r>
                              </m:e>
                              <m:sub>
                                <m:r>
                                  <m:t>g</m:t>
                                </m:r>
                              </m:sub>
                            </m:sSub>
                          </m:e>
                        </m:mr>
                        <m:mr>
                          <m:e>
                            <m:sSub>
                              <m:e>
                                <m:r>
                                  <m:t>r</m:t>
                                </m:r>
                              </m:e>
                              <m:sub>
                                <m:r>
                                  <m:t>u</m:t>
                                </m:r>
                              </m:sub>
                            </m:sSub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sSub>
                                  <m:e>
                                    <m:r>
                                      <m:t>u</m:t>
                                    </m:r>
                                  </m:e>
                                  <m:sub>
                                    <m:r>
                                      <m:t>N</m:t>
                                    </m:r>
                                    <m:r>
                                      <m:t>N</m:t>
                                    </m:r>
                                  </m:sub>
                                </m:sSub>
                              </m:e>
                            </m:d>
                          </m:e>
                          <m:e>
                            <m:r>
                              <m:rPr>
                                <m:sty m:val="p"/>
                              </m:rPr>
                              <m:t>=</m:t>
                            </m:r>
                            <m:sSub>
                              <m:e>
                                <m:r>
                                  <m:t>u</m:t>
                                </m:r>
                              </m:e>
                              <m:sub>
                                <m:r>
                                  <m:t>N</m:t>
                                </m:r>
                                <m:r>
                                  <m:t>N</m:t>
                                </m:r>
                              </m:sub>
                            </m:sSub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sSubSup>
                                  <m:e>
                                    <m:r>
                                      <m:t>x</m:t>
                                    </m:r>
                                  </m:e>
                                  <m:sub>
                                    <m:r>
                                      <m:t>i</m:t>
                                    </m:r>
                                  </m:sub>
                                  <m:sup>
                                    <m:r>
                                      <m:t>u</m:t>
                                    </m:r>
                                  </m:sup>
                                </m:sSubSup>
                              </m:e>
                            </m:d>
                            <m:r>
                              <m:rPr>
                                <m:sty m:val="p"/>
                              </m:rPr>
                              <m:t>−</m:t>
                            </m:r>
                            <m:sSub>
                              <m:e>
                                <m:r>
                                  <m:t>u</m:t>
                                </m:r>
                              </m:e>
                              <m:sub>
                                <m:r>
                                  <m:t>m</m:t>
                                </m:r>
                              </m:sub>
                            </m:sSub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sSubSup>
                                  <m:e>
                                    <m:r>
                                      <m:t>x</m:t>
                                    </m:r>
                                  </m:e>
                                  <m:sub>
                                    <m:r>
                                      <m:t>i</m:t>
                                    </m:r>
                                  </m:sub>
                                  <m:sup>
                                    <m:r>
                                      <m:t>u</m:t>
                                    </m:r>
                                  </m:sup>
                                </m:sSubSup>
                              </m:e>
                            </m:d>
                            <m:r>
                              <m:rPr>
                                <m:sty m:val="p"/>
                              </m:rPr>
                              <m:t>,</m:t>
                            </m:r>
                            <m:r>
                              <m:t>  </m:t>
                            </m:r>
                            <m:r>
                              <m:t>i</m:t>
                            </m:r>
                            <m:r>
                              <m:rPr>
                                <m:sty m:val="p"/>
                              </m:rPr>
                              <m:t>=</m:t>
                            </m:r>
                            <m:r>
                              <m:t>1</m:t>
                            </m:r>
                            <m:r>
                              <m:rPr>
                                <m:sty m:val="p"/>
                              </m:rPr>
                              <m:t>,</m:t>
                            </m:r>
                            <m:r>
                              <m:t>2</m:t>
                            </m:r>
                            <m:r>
                              <m:rPr>
                                <m:sty m:val="p"/>
                              </m:rPr>
                              <m:t>,</m:t>
                            </m:r>
                            <m:r>
                              <m:rPr>
                                <m:sty m:val="p"/>
                              </m:rPr>
                              <m:t>.</m:t>
                            </m:r>
                            <m:r>
                              <m:rPr>
                                <m:sty m:val="p"/>
                              </m:rPr>
                              <m:t>.</m:t>
                            </m:r>
                            <m:r>
                              <m:rPr>
                                <m:sty m:val="p"/>
                              </m:rPr>
                              <m:t>.</m:t>
                            </m:r>
                            <m:r>
                              <m:rPr>
                                <m:sty m:val="p"/>
                              </m:rPr>
                              <m:t>,</m:t>
                            </m:r>
                            <m:r>
                              <m:t>n</m:t>
                            </m:r>
                          </m:e>
                        </m:mr>
                        <m:mr>
                          <m:e>
                            <m:sSub>
                              <m:e>
                                <m:r>
                                  <m:t>r</m:t>
                                </m:r>
                              </m:e>
                              <m:sub>
                                <m:r>
                                  <m:t>f</m:t>
                                </m:r>
                              </m:sub>
                            </m:sSub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sSub>
                                  <m:e>
                                    <m:r>
                                      <m:t>f</m:t>
                                    </m:r>
                                  </m:e>
                                  <m:sub>
                                    <m:r>
                                      <m:t>N</m:t>
                                    </m:r>
                                    <m:r>
                                      <m:t>N</m:t>
                                    </m:r>
                                  </m:sub>
                                </m:sSub>
                              </m:e>
                            </m:d>
                          </m:e>
                          <m:e>
                            <m:r>
                              <m:rPr>
                                <m:sty m:val="p"/>
                              </m:rPr>
                              <m:t>=</m:t>
                            </m:r>
                            <m:sSub>
                              <m:e>
                                <m:r>
                                  <m:t>f</m:t>
                                </m:r>
                              </m:e>
                              <m:sub>
                                <m:r>
                                  <m:t>N</m:t>
                                </m:r>
                                <m:r>
                                  <m:t>N</m:t>
                                </m:r>
                              </m:sub>
                            </m:sSub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sSubSup>
                                  <m:e>
                                    <m:r>
                                      <m:t>x</m:t>
                                    </m:r>
                                  </m:e>
                                  <m:sub>
                                    <m:r>
                                      <m:t>i</m:t>
                                    </m:r>
                                  </m:sub>
                                  <m:sup>
                                    <m:r>
                                      <m:t>f</m:t>
                                    </m:r>
                                  </m:sup>
                                </m:sSubSup>
                              </m:e>
                            </m:d>
                            <m:r>
                              <m:rPr>
                                <m:sty m:val="p"/>
                              </m:rPr>
                              <m:t>−</m:t>
                            </m:r>
                            <m:sSub>
                              <m:e>
                                <m:r>
                                  <m:t>f</m:t>
                                </m:r>
                              </m:e>
                              <m:sub>
                                <m:r>
                                  <m:t>m</m:t>
                                </m:r>
                              </m:sub>
                            </m:sSub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sSubSup>
                                  <m:e>
                                    <m:r>
                                      <m:t>x</m:t>
                                    </m:r>
                                  </m:e>
                                  <m:sub>
                                    <m:r>
                                      <m:t>i</m:t>
                                    </m:r>
                                  </m:sub>
                                  <m:sup>
                                    <m:r>
                                      <m:t>f</m:t>
                                    </m:r>
                                  </m:sup>
                                </m:sSubSup>
                              </m:e>
                            </m:d>
                            <m:r>
                              <m:rPr>
                                <m:sty m:val="p"/>
                              </m:rPr>
                              <m:t>,</m:t>
                            </m:r>
                            <m:r>
                              <m:t>  </m:t>
                            </m:r>
                            <m:r>
                              <m:t>i</m:t>
                            </m:r>
                            <m:r>
                              <m:rPr>
                                <m:sty m:val="p"/>
                              </m:rPr>
                              <m:t>=</m:t>
                            </m:r>
                            <m:r>
                              <m:t>1</m:t>
                            </m:r>
                            <m:r>
                              <m:rPr>
                                <m:sty m:val="p"/>
                              </m:rPr>
                              <m:t>,</m:t>
                            </m:r>
                            <m:r>
                              <m:t>2</m:t>
                            </m:r>
                            <m:r>
                              <m:rPr>
                                <m:sty m:val="p"/>
                              </m:rPr>
                              <m:t>,</m:t>
                            </m:r>
                            <m:r>
                              <m:rPr>
                                <m:sty m:val="p"/>
                              </m:rPr>
                              <m:t>.</m:t>
                            </m:r>
                            <m:r>
                              <m:rPr>
                                <m:sty m:val="p"/>
                              </m:rPr>
                              <m:t>.</m:t>
                            </m:r>
                            <m:r>
                              <m:rPr>
                                <m:sty m:val="p"/>
                              </m:rPr>
                              <m:t>.</m:t>
                            </m:r>
                            <m:r>
                              <m:rPr>
                                <m:sty m:val="p"/>
                              </m:rPr>
                              <m:t>,</m:t>
                            </m:r>
                            <m:r>
                              <m:t>m</m:t>
                            </m:r>
                          </m:e>
                        </m:mr>
                      </m:m>
                    </m:oMath>
                  </m:oMathPara>
                </a14:m>
              </a:p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m>
                        <m:mPr>
                          <m:baseJc m:val="center"/>
                          <m:plcHide m:val="1"/>
                          <m:mcs>
                            <m:mc>
                              <m:mcPr>
                                <m:mcJc m:val="center"/>
                                <m:count m:val="1"/>
                              </m:mcPr>
                            </m:mc>
                          </m:mcs>
                        </m:mPr>
                        <m:mr>
                          <m:e>
                            <m:sSub>
                              <m:e>
                                <m:r>
                                  <m:t>L</m:t>
                                </m:r>
                              </m:e>
                              <m:sub>
                                <m:r>
                                  <m:t>M</m:t>
                                </m:r>
                                <m:r>
                                  <m:t>S</m:t>
                                </m:r>
                                <m:r>
                                  <m:t>E</m:t>
                                </m:r>
                              </m:sub>
                            </m:sSub>
                            <m:r>
                              <m:rPr>
                                <m:sty m:val="p"/>
                              </m:rPr>
                              <m:t>=</m:t>
                            </m:r>
                            <m:f>
                              <m:fPr>
                                <m:type m:val="bar"/>
                              </m:fPr>
                              <m:num>
                                <m:r>
                                  <m:t>1</m:t>
                                </m:r>
                              </m:num>
                              <m:den>
                                <m:r>
                                  <m:t>N</m:t>
                                </m:r>
                              </m:den>
                            </m:f>
                            <m:nary>
                              <m:naryPr>
                                <m:chr m:val="∑"/>
                                <m:limLoc m:val="undOvr"/>
                                <m:subHide m:val="0"/>
                                <m:supHide m:val="0"/>
                              </m:naryPr>
                              <m:sub>
                                <m:r>
                                  <m:t>i</m:t>
                                </m:r>
                              </m:sub>
                              <m:sup>
                                <m:r>
                                  <m:t>N</m:t>
                                </m:r>
                              </m:sup>
                              <m:e>
                                <m:sSubSup>
                                  <m:e>
                                    <m:r>
                                      <m:t>r</m:t>
                                    </m:r>
                                  </m:e>
                                  <m:sub>
                                    <m:r>
                                      <m:t>d</m:t>
                                    </m:r>
                                  </m:sub>
                                  <m:sup>
                                    <m:r>
                                      <m:t>2</m:t>
                                    </m:r>
                                  </m:sup>
                                </m:sSubSup>
                              </m:e>
                            </m:nary>
                            <m:r>
                              <m:rPr>
                                <m:sty m:val="p"/>
                              </m:rPr>
                              <m:t>+</m:t>
                            </m:r>
                            <m:f>
                              <m:fPr>
                                <m:type m:val="bar"/>
                              </m:fPr>
                              <m:num>
                                <m:r>
                                  <m:t>1</m:t>
                                </m:r>
                              </m:num>
                              <m:den>
                                <m:sSub>
                                  <m:e>
                                    <m:r>
                                      <m:t>N</m:t>
                                    </m:r>
                                  </m:e>
                                  <m:sub>
                                    <m:r>
                                      <m:t>e</m:t>
                                    </m:r>
                                  </m:sub>
                                </m:sSub>
                              </m:den>
                            </m:f>
                            <m:nary>
                              <m:naryPr>
                                <m:chr m:val="∑"/>
                                <m:limLoc m:val="undOvr"/>
                                <m:subHide m:val="0"/>
                                <m:supHide m:val="0"/>
                              </m:naryPr>
                              <m:sub>
                                <m:r>
                                  <m:t>i</m:t>
                                </m:r>
                                <m:r>
                                  <m:rPr>
                                    <m:sty m:val="p"/>
                                  </m:rPr>
                                  <m:t>=</m:t>
                                </m:r>
                                <m:r>
                                  <m:t>1</m:t>
                                </m:r>
                              </m:sub>
                              <m:sup>
                                <m:sSub>
                                  <m:e>
                                    <m:r>
                                      <m:t>N</m:t>
                                    </m:r>
                                  </m:e>
                                  <m:sub>
                                    <m:r>
                                      <m:t>e</m:t>
                                    </m:r>
                                  </m:sub>
                                </m:sSub>
                              </m:sup>
                              <m:e>
                                <m:sSubSup>
                                  <m:e>
                                    <m:r>
                                      <m:t>r</m:t>
                                    </m:r>
                                  </m:e>
                                  <m:sub>
                                    <m:r>
                                      <m:t>e</m:t>
                                    </m:r>
                                  </m:sub>
                                  <m:sup>
                                    <m:r>
                                      <m:t>2</m:t>
                                    </m:r>
                                  </m:sup>
                                </m:sSubSup>
                              </m:e>
                            </m:nary>
                            <m:r>
                              <m:rPr>
                                <m:sty m:val="p"/>
                              </m:rPr>
                              <m:t>+</m:t>
                            </m:r>
                            <m:f>
                              <m:fPr>
                                <m:type m:val="bar"/>
                              </m:fPr>
                              <m:num>
                                <m:r>
                                  <m:t>1</m:t>
                                </m:r>
                              </m:num>
                              <m:den>
                                <m:sSub>
                                  <m:e>
                                    <m:r>
                                      <m:t>N</m:t>
                                    </m:r>
                                  </m:e>
                                  <m:sub>
                                    <m:r>
                                      <m:t>n</m:t>
                                    </m:r>
                                  </m:sub>
                                </m:sSub>
                              </m:den>
                            </m:f>
                            <m:nary>
                              <m:naryPr>
                                <m:chr m:val="∑"/>
                                <m:limLoc m:val="undOvr"/>
                                <m:subHide m:val="0"/>
                                <m:supHide m:val="0"/>
                              </m:naryPr>
                              <m:sub>
                                <m:r>
                                  <m:t>i</m:t>
                                </m:r>
                                <m:r>
                                  <m:rPr>
                                    <m:sty m:val="p"/>
                                  </m:rPr>
                                  <m:t>=</m:t>
                                </m:r>
                                <m:r>
                                  <m:t>1</m:t>
                                </m:r>
                              </m:sub>
                              <m:sup>
                                <m:sSub>
                                  <m:e>
                                    <m:r>
                                      <m:t>N</m:t>
                                    </m:r>
                                  </m:e>
                                  <m:sub>
                                    <m:r>
                                      <m:t>n</m:t>
                                    </m:r>
                                  </m:sub>
                                </m:sSub>
                              </m:sup>
                              <m:e>
                                <m:sSubSup>
                                  <m:e>
                                    <m:r>
                                      <m:t>r</m:t>
                                    </m:r>
                                  </m:e>
                                  <m:sub>
                                    <m:r>
                                      <m:t>n</m:t>
                                    </m:r>
                                  </m:sub>
                                  <m:sup>
                                    <m:r>
                                      <m:t>2</m:t>
                                    </m:r>
                                  </m:sup>
                                </m:sSubSup>
                              </m:e>
                            </m:nary>
                            <m:r>
                              <m:rPr>
                                <m:sty m:val="p"/>
                              </m:rPr>
                              <m:t>+</m:t>
                            </m:r>
                            <m:f>
                              <m:fPr>
                                <m:type m:val="bar"/>
                              </m:fPr>
                              <m:num>
                                <m:r>
                                  <m:t>1</m:t>
                                </m:r>
                              </m:num>
                              <m:den>
                                <m:r>
                                  <m:t>n</m:t>
                                </m:r>
                              </m:den>
                            </m:f>
                            <m:nary>
                              <m:naryPr>
                                <m:chr m:val="∑"/>
                                <m:limLoc m:val="undOvr"/>
                                <m:subHide m:val="0"/>
                                <m:supHide m:val="0"/>
                              </m:naryPr>
                              <m:sub>
                                <m:r>
                                  <m:t>i</m:t>
                                </m:r>
                                <m:r>
                                  <m:rPr>
                                    <m:sty m:val="p"/>
                                  </m:rPr>
                                  <m:t>=</m:t>
                                </m:r>
                                <m:r>
                                  <m:t>1</m:t>
                                </m:r>
                              </m:sub>
                              <m:sup>
                                <m:r>
                                  <m:t>n</m:t>
                                </m:r>
                              </m:sup>
                              <m:e>
                                <m:sSubSup>
                                  <m:e>
                                    <m:r>
                                      <m:t>r</m:t>
                                    </m:r>
                                  </m:e>
                                  <m:sub>
                                    <m:r>
                                      <m:t>u</m:t>
                                    </m:r>
                                  </m:sub>
                                  <m:sup>
                                    <m:r>
                                      <m:t>2</m:t>
                                    </m:r>
                                  </m:sup>
                                </m:sSubSup>
                              </m:e>
                            </m:nary>
                            <m:r>
                              <m:rPr>
                                <m:sty m:val="p"/>
                              </m:rPr>
                              <m:t>+</m:t>
                            </m:r>
                            <m:f>
                              <m:fPr>
                                <m:type m:val="bar"/>
                              </m:fPr>
                              <m:num>
                                <m:r>
                                  <m:t>1</m:t>
                                </m:r>
                              </m:num>
                              <m:den>
                                <m:r>
                                  <m:t>m</m:t>
                                </m:r>
                              </m:den>
                            </m:f>
                            <m:nary>
                              <m:naryPr>
                                <m:chr m:val="∑"/>
                                <m:limLoc m:val="undOvr"/>
                                <m:subHide m:val="0"/>
                                <m:supHide m:val="0"/>
                              </m:naryPr>
                              <m:sub>
                                <m:r>
                                  <m:t>i</m:t>
                                </m:r>
                                <m:r>
                                  <m:rPr>
                                    <m:sty m:val="p"/>
                                  </m:rPr>
                                  <m:t>=</m:t>
                                </m:r>
                                <m:r>
                                  <m:t>1</m:t>
                                </m:r>
                              </m:sub>
                              <m:sup>
                                <m:r>
                                  <m:t>m</m:t>
                                </m:r>
                              </m:sup>
                              <m:e>
                                <m:sSubSup>
                                  <m:e>
                                    <m:r>
                                      <m:t>r</m:t>
                                    </m:r>
                                  </m:e>
                                  <m:sub>
                                    <m:r>
                                      <m:t>f</m:t>
                                    </m:r>
                                  </m:sub>
                                  <m:sup>
                                    <m:r>
                                      <m:t>2</m:t>
                                    </m:r>
                                  </m:sup>
                                </m:sSubSup>
                              </m:e>
                            </m:nary>
                          </m:e>
                        </m:mr>
                      </m:m>
                    </m:oMath>
                  </m:oMathPara>
                </a14:m>
              </a:p>
            </p:txBody>
          </p:sp>
        </mc:Choice>
      </mc:AlternateContent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Comparison to Monte Carlo FEM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One-dimensional linear Poisson equation</a:t>
            </a:r>
          </a:p>
        </p:txBody>
      </p:sp>
    </p:spTree>
  </p:cSld>
</p:sld>
</file>

<file path=ppt/slides/slide41.xml><?xml version="1.0" encoding="UTF-8"?><p:sld xmlns:a="http://schemas.openxmlformats.org/drawingml/2006/main" xmlns:r="http://schemas.openxmlformats.org/officeDocument/2006/relationships" xmlns:p="http://schemas.openxmlformats.org/presentationml/2006/main"><p:cSld><p:spTree><p:nvGrpSpPr><p:cNvPr id="1" name="" /><p:cNvGrpSpPr /><p:nvPr /></p:nvGrpSpPr><p:grpSpPr><a:xfrm><a:off x="0" y="0" /><a:ext cx="0" cy="0" /><a:chOff x="0" y="0" /><a:chExt cx="0" cy="0" /></a:xfrm></p:grpSpPr><p:pic><p:nvPicPr><p:cNvPr descr="img_mopinn/validation_u_nn.png" id="0" name="Picture 1" /><p:cNvPicPr><a:picLocks noGrp="1" noChangeAspect="1" /></p:cNvPicPr><p:nvPr /></p:nvPicPr><p:blipFill><a:blip r:embed="rId2" /><a:stretch><a:fillRect /></a:stretch></p:blipFill><p:spPr bwMode="auto"><a:xfrm><a:off x="584200" y="1193800" /><a:ext cx="3771900" cy="2882900" /></a:xfrm><a:prstGeom prst="rect"><a:avLst /></a:prstGeom><a:noFill /><a:ln w="9525"><a:noFill /><a:headEnd /><a:tailEnd /></a:ln></p:spPr></p:pic><p:sp><p:nvSpPr><p:cNvPr id="1" name="TextBox 3" /><p:cNvSpPr txBox="1" /><p:nvPr /></p:nvSpPr><p:spPr><a:xfrm><a:off x="457200" y="4076700" /><a:ext cx="4038600" cy="508000" /></a:xfrm><a:prstGeom prst="rect"><a:avLst /></a:prstGeom><a:noFill /></p:spPr><p:txBody><a:bodyPr /><a:lstStyle /><a:p><a:pPr lvl="0" indent="0" marL="0" algn="ctr"><a:buNone /></a:pPr><a:r><a:rPr /><a:t>MO-PINN prediction of </a:t></a:r><a14:m><m:oMath xmlns:m="http://schemas.openxmlformats.org/officeDocument/2006/math"><m:r><m:t>u</m:t></m:r></m:oMath></a14:m></a:p></p:txBody></p:sp><p:pic><p:nvPicPr><p:cNvPr descr="img_mopinn/validation_u_fenics.png" id="0" name="Picture 1" /><p:cNvPicPr><a:picLocks noGrp="1" noChangeAspect="1" /></p:cNvPicPr><p:nvPr /></p:nvPicPr><p:blipFill><a:blip r:embed="rId3" /><a:stretch><a:fillRect /></a:stretch></p:blipFill><p:spPr bwMode="auto"><a:xfrm><a:off x="4800600" y="1193800" /><a:ext cx="3733800" cy="2882900" /></a:xfrm><a:prstGeom prst="rect"><a:avLst /></a:prstGeom><a:noFill /><a:ln w="9525"><a:noFill /><a:headEnd /><a:tailEnd /></a:ln></p:spPr></p:pic><p:sp><p:nvSpPr><p:cNvPr id="1" name="TextBox 3" /><p:cNvSpPr txBox="1" /><p:nvPr /></p:nvSpPr><p:spPr><a:xfrm><a:off x="4648200" y="4076700" /><a:ext cx="4038600" cy="508000" /></a:xfrm><a:prstGeom prst="rect"><a:avLst /></a:prstGeom><a:noFill /></p:spPr><p:txBody><a:bodyPr /><a:lstStyle /><a:p><a:pPr lvl="0" indent="0" marL="0" algn="ctr"><a:buNone /></a:pPr><a:r><a:rPr /><a:t>FEA prediction of </a:t></a:r><a14:m><m:oMath xmlns:m="http://schemas.openxmlformats.org/officeDocument/2006/math"><m:r><m:t>u</m:t></m:r></m:oMath></a14:m></a:p></p:txBody></p:sp></p:spTree></p:cSld></p:sld>
</file>

<file path=ppt/slides/slide42.xml><?xml version="1.0" encoding="UTF-8"?><p:sld xmlns:a="http://schemas.openxmlformats.org/drawingml/2006/main" xmlns:r="http://schemas.openxmlformats.org/officeDocument/2006/relationships" xmlns:p="http://schemas.openxmlformats.org/presentationml/2006/main"><p:cSld><p:spTree><p:nvGrpSpPr><p:cNvPr id="1" name="" /><p:cNvGrpSpPr /><p:nvPr /></p:nvGrpSpPr><p:grpSpPr><a:xfrm><a:off x="0" y="0" /><a:ext cx="0" cy="0" /><a:chOff x="0" y="0" /><a:chExt cx="0" cy="0" /></a:xfrm></p:grpSpPr><p:sp><p:nvSpPr><p:cNvPr id="2" name="Title 1" /><p:cNvSpPr><a:spLocks noGrp="1" /></p:cNvSpPr><p:nvPr><p:ph type="title" /></p:nvPr></p:nvSpPr><p:spPr><a:xfrm><a:off x="457201" y="204787" /><a:ext cx="3008313" cy="871538" /></a:xfrm></p:spPr><p:txBody><a:bodyPr /><a:lstStyle /><a:p><a:pPr lvl="0" indent="0" marL="0"><a:buNone /></a:pPr><a:r><a:rPr /><a:t>Comparison of distributions</a:t></a:r></a:p></p:txBody></p:sp><p:sp><p:nvSpPr><p:cNvPr id="4" name="Text Placeholder 3" /><p:cNvSpPr><a:spLocks noGrp="1" /></p:cNvSpPr><p:nvPr><p:ph idx="2" sz="half" type="body" /></p:nvPr></p:nvSpPr><p:spPr /><p:txBody><a:bodyPr /><a:lstStyle /><a:p><a:pPr lvl="0" indent="0" marL="0"><a:spcBef><a:spcPts val="3000" /></a:spcBef><a:buNone /></a:pPr><a:r><a:rPr b="1" /><a:t>MO-PINN vs. FEA Monte Carlo</a:t></a:r></a:p></p:txBody></p:sp><p:pic><p:nvPicPr><p:cNvPr descr="img_mopinn/quantile.png" id="0" name="Picture 1" /><p:cNvPicPr><a:picLocks noGrp="1" noChangeAspect="1" /></p:cNvPicPr><p:nvPr /></p:nvPicPr><p:blipFill><a:blip r:embed="rId2" /><a:stretch><a:fillRect /></a:stretch></p:blipFill><p:spPr bwMode="auto"><a:xfrm><a:off x="4051300" y="203200" /><a:ext cx="4152900" cy="3873500" /></a:xfrm><a:prstGeom prst="rect"><a:avLst /></a:prstGeom><a:noFill /><a:ln w="9525"><a:noFill /><a:headEnd /><a:tailEnd /></a:ln></p:spPr></p:pic><p:sp><p:nvSpPr><p:cNvPr id="1" name="TextBox 3" /><p:cNvSpPr txBox="1" /><p:nvPr /></p:nvSpPr><p:spPr><a:xfrm><a:off x="3568700" y="4076700" /><a:ext cx="5105400" cy="508000" /></a:xfrm><a:prstGeom prst="rect"><a:avLst /></a:prstGeom><a:noFill /></p:spPr><p:txBody><a:bodyPr /><a:lstStyle /><a:p><a:pPr lvl="0" indent="0" marL="0" algn="ctr"><a:buNone /></a:pPr><a:r><a:rPr /><a:t>Quantile-quantile plot of </a:t></a:r><a14:m><m:oMath xmlns:m="http://schemas.openxmlformats.org/officeDocument/2006/math"><m:r><m:t>u</m:t></m:r></m:oMath></a14:m><a:r><a:rPr /><a:t> at 9 locations</a:t></a:r></a:p></p:txBody></p:sp></p:spTree></p:cSld></p:sld>
</file>

<file path=ppt/slides/slide43.xml><?xml version="1.0" encoding="UTF-8"?><p:sld xmlns:a="http://schemas.openxmlformats.org/drawingml/2006/main" xmlns:r="http://schemas.openxmlformats.org/officeDocument/2006/relationships" xmlns:p="http://schemas.openxmlformats.org/presentationml/2006/main"><p:cSld><p:spTree><p:nvGrpSpPr><p:cNvPr id="1" name="" /><p:cNvGrpSpPr /><p:nvPr /></p:nvGrpSpPr><p:grpSpPr><a:xfrm><a:off x="0" y="0" /><a:ext cx="0" cy="0" /><a:chOff x="0" y="0" /><a:chExt cx="0" cy="0" /></a:xfrm></p:grpSpPr><p:sp><p:nvSpPr><p:cNvPr id="2" name="Title 1" /><p:cNvSpPr><a:spLocks noGrp="1" /></p:cNvSpPr><p:nvPr><p:ph type="title" /></p:nvPr></p:nvSpPr><p:spPr /><p:txBody><a:bodyPr /><a:lstStyle /><a:p><a:pPr lvl="0" indent="0" marL="0"><a:buNone /></a:pPr><a14:m><m:oMath xmlns:m="http://schemas.openxmlformats.org/officeDocument/2006/math"><m:r><m:t>u</m:t></m:r></m:oMath></a14:m><a:r><a:rPr /><a:t> predictions with only 5 measurements</a:t></a:r></a:p></p:txBody></p:sp><p:sp><p:nvSpPr><p:cNvPr id="3" name="Content Placeholder 2" /><p:cNvSpPr><a:spLocks noGrp="1" /></p:cNvSpPr><p:nvPr><p:ph idx="1" /></p:nvPr></p:nvSpPr><p:spPr /><p:txBody><a:bodyPr /><a:lstStyle /><a:p><a:pPr lvl="0" indent="0" marL="0"><a:spcBef><a:spcPts val="3000" /></a:spcBef><a:buNone /></a:pPr><a:r><a:rPr b="1" /><a:t>Using mean and std to enhance learning</a:t></a:r></a:p></p:txBody></p:sp></p:spTree></p:cSld>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g_mopinn/nn_alone_u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84200" y="1193800"/>
            <a:ext cx="37719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Only 5 measurements</a:t>
            </a:r>
          </a:p>
        </p:txBody>
      </p:sp>
      <p:pic>
        <p:nvPicPr>
          <p:cNvPr descr="img_mopinn/integration_only_mean_u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813300" y="1193800"/>
            <a:ext cx="37084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5 measurements and mean</a:t>
            </a:r>
          </a:p>
        </p:txBody>
      </p:sp>
    </p:spTree>
  </p:cSld>
</p:sld>
</file>

<file path=ppt/slides/slide45.xml><?xml version="1.0" encoding="UTF-8"?><p:sld xmlns:a="http://schemas.openxmlformats.org/drawingml/2006/main" xmlns:r="http://schemas.openxmlformats.org/officeDocument/2006/relationships" xmlns:p="http://schemas.openxmlformats.org/presentationml/2006/main"><p:cSld><p:spTree><p:nvGrpSpPr><p:cNvPr id="1" name="" /><p:cNvGrpSpPr /><p:nvPr /></p:nvGrpSpPr><p:grpSpPr><a:xfrm><a:off x="0" y="0" /><a:ext cx="0" cy="0" /><a:chOff x="0" y="0" /><a:chExt cx="0" cy="0" /></a:xfrm></p:grpSpPr><p:sp><p:nvSpPr><p:cNvPr id="2" name="Title 1" /><p:cNvSpPr><a:spLocks noGrp="1" /></p:cNvSpPr><p:nvPr><p:ph type="title" /></p:nvPr></p:nvSpPr><p:spPr /><p:txBody><a:bodyPr /><a:lstStyle /><a:p><a:pPr lvl="0" indent="0" marL="0"><a:buNone /></a:pPr><a14:m><m:oMath xmlns:m="http://schemas.openxmlformats.org/officeDocument/2006/math"><m:r><m:t>f</m:t></m:r></m:oMath></a14:m><a:r><a:rPr /><a:t> predictions with only 5 measurements</a:t></a:r></a:p></p:txBody></p:sp><p:sp><p:nvSpPr><p:cNvPr id="3" name="Content Placeholder 2" /><p:cNvSpPr><a:spLocks noGrp="1" /></p:cNvSpPr><p:nvPr><p:ph idx="1" /></p:nvPr></p:nvSpPr><p:spPr /><p:txBody><a:bodyPr /><a:lstStyle /><a:p><a:pPr lvl="0" indent="0" marL="0"><a:spcBef><a:spcPts val="3000" /></a:spcBef><a:buNone /></a:pPr><a:r><a:rPr b="1" /><a:t>Using mean and std to enhance learning</a:t></a:r></a:p></p:txBody></p:sp></p:spTree></p:cSld>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g_mopinn/nn_alone_f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193800"/>
            <a:ext cx="38481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Only 5 measurements</a:t>
            </a:r>
          </a:p>
        </p:txBody>
      </p:sp>
      <p:pic>
        <p:nvPicPr>
          <p:cNvPr descr="img_mopinn/integration_only_mean_f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749800" y="1193800"/>
            <a:ext cx="38354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5 measurements and mean</a:t>
            </a:r>
          </a:p>
        </p:txBody>
      </p:sp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Conclusions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MO-PINNs appear promising for UQ</a:t>
            </a:r>
          </a:p>
          <a:p>
            <a:pPr lvl="0"/>
            <a:r>
              <a:rPr/>
              <a:t>MO-PINNs can learn solution, source terms, and parameters simultaneously</a:t>
            </a:r>
          </a:p>
          <a:p>
            <a:pPr lvl="0"/>
            <a:r>
              <a:rPr/>
              <a:t>MO-PINNs are faster than Monte Carlo forward solutions for the problem studied</a:t>
            </a:r>
          </a:p>
          <a:p>
            <a:pPr lvl="1"/>
            <a:r>
              <a:rPr/>
              <a:t>Only need to train a single network</a:t>
            </a:r>
          </a:p>
        </p:txBody>
      </p:sp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Jiang, Xinchao, Xin Wanga, Ziming Wena, Enying Li, and Hu Wang. 2022. “An e-PINN Assisted Practical Uncertainty Quantification for Inverse Problems.” </a:t>
            </a:r>
            <a:r>
              <a:rPr i="1"/>
              <a:t>arXiv Preprint arXiv:2209.10195</a:t>
            </a:r>
            <a:r>
              <a:rPr/>
              <a:t>.</a:t>
            </a:r>
          </a:p>
          <a:p>
            <a:pPr lvl="0" indent="0" marL="0">
              <a:buNone/>
            </a:pPr>
            <a:r>
              <a:rPr/>
              <a:t>Raissi, Maziar, Paris Perdikaris, and George E Karniadakis. 2019. “Physics-Informed Neural Networks: A Deep Learning Framework for Solving Forward and Inverse Problems Involving Nonlinear Partial Differential Equations.” </a:t>
            </a:r>
            <a:r>
              <a:rPr i="1"/>
              <a:t>Journal of Computational Physics</a:t>
            </a:r>
            <a:r>
              <a:rPr/>
              <a:t> 378: 686–707.</a:t>
            </a:r>
          </a:p>
          <a:p>
            <a:pPr lvl="0" indent="0" marL="0">
              <a:buNone/>
            </a:pPr>
            <a:r>
              <a:rPr/>
              <a:t>Yang, Liu, Xuhui Meng, and George Em Karniadakis. 2021. “B-PINNs: Bayesian Physics-Informed Neural Networks for Forward and Inverse PDE Problems with Noisy Data.” </a:t>
            </a:r>
            <a:r>
              <a:rPr i="1"/>
              <a:t>Journal of Computational Physics</a:t>
            </a:r>
            <a:r>
              <a:rPr/>
              <a:t> 425: 109913.</a:t>
            </a:r>
          </a:p>
          <a:p>
            <a:pPr lvl="0" indent="0" marL="0">
              <a:buNone/>
            </a:pPr>
            <a:r>
              <a:rPr/>
              <a:t>Yang, M., and J. T. Foster. 2022. “Multi-Output Physics-Informed Neural Networks for Forward and Inverse PDE Problems with Uncertainties.” </a:t>
            </a:r>
            <a:r>
              <a:rPr i="1"/>
              <a:t>Computer Methods in Applied Mechanics and Engineering</a:t>
            </a:r>
            <a:r>
              <a:rPr/>
              <a:t>, 115041. </a:t>
            </a:r>
            <a:r>
              <a:rPr>
                <a:hlinkClick r:id="rId2"/>
              </a:rPr>
              <a:t>https://doi.org/10.1016/j.cma.2022.115041</a:t>
            </a:r>
            <a:r>
              <a:rPr/>
              <a:t>.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Extensions of PINNs for UQ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B-PINNs (L. Yang, Meng, and Karniadakis 2021)</a:t>
            </a:r>
          </a:p>
          <a:p>
            <a:pPr lvl="0"/>
            <a:r>
              <a:rPr/>
              <a:t>E-PINN (Jiang et al. 2022)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/>
          <a:p>
            <a:pPr lvl="0" indent="0" marL="0">
              <a:buNone/>
            </a:pPr>
            <a:r>
              <a:rPr/>
              <a:t>Multi-Output PINN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MO-PINN (M. Yang and Foster 2022)</a:t>
            </a:r>
          </a:p>
        </p:txBody>
      </p:sp>
      <p:pic>
        <p:nvPicPr>
          <p:cNvPr descr="direct_2023_mopinn_files/figure-pptx/unnamed-chunk-2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812800"/>
            <a:ext cx="5105400" cy="3162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Loss function for generic MO-PINN system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m>
                        <m:mPr>
                          <m:baseJc m:val="center"/>
                          <m:plcHide m:val="1"/>
                          <m:mcs>
                            <m:mc>
                              <m:mcPr>
                                <m:mcJc m:val="right"/>
                                <m:count m:val="1"/>
                              </m:mcPr>
                            </m:mc>
                            <m:mc>
                              <m:mcPr>
                                <m:mcJc m:val="left"/>
                                <m:count m:val="1"/>
                              </m:mcPr>
                            </m:mc>
                          </m:mcs>
                        </m:mPr>
                        <m:mr>
                          <m:e>
                            <m:sSub>
                              <m:e>
                                <m:r>
                                  <m:t>r</m:t>
                                </m:r>
                              </m:e>
                              <m:sub>
                                <m:r>
                                  <m:t>d</m:t>
                                </m:r>
                              </m:sub>
                            </m:sSub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sSubSup>
                                  <m:e>
                                    <m:r>
                                      <m:t>u</m:t>
                                    </m:r>
                                  </m:e>
                                  <m:sub>
                                    <m:r>
                                      <m:t>N</m:t>
                                    </m:r>
                                    <m:r>
                                      <m:t>N</m:t>
                                    </m:r>
                                  </m:sub>
                                  <m:sup>
                                    <m:r>
                                      <m:t>j</m:t>
                                    </m:r>
                                  </m:sup>
                                </m:sSubSup>
                                <m:r>
                                  <m:rPr>
                                    <m:sty m:val="p"/>
                                  </m:rPr>
                                  <m:t>,</m:t>
                                </m:r>
                                <m:sSubSup>
                                  <m:e>
                                    <m:r>
                                      <m:t>f</m:t>
                                    </m:r>
                                  </m:e>
                                  <m:sub>
                                    <m:r>
                                      <m:t>N</m:t>
                                    </m:r>
                                    <m:r>
                                      <m:t>N</m:t>
                                    </m:r>
                                  </m:sub>
                                  <m:sup>
                                    <m:r>
                                      <m:t>j</m:t>
                                    </m:r>
                                  </m:sup>
                                </m:sSubSup>
                              </m:e>
                            </m:d>
                          </m:e>
                          <m:e>
                            <m:r>
                              <m:rPr>
                                <m:sty m:val="p"/>
                              </m:rPr>
                              <m:t>=</m:t>
                            </m:r>
                            <m:r>
                              <m:rPr>
                                <m:sty m:val="p"/>
                                <m:scr m:val="script"/>
                              </m:rPr>
                              <m:t>L</m:t>
                            </m:r>
                            <m:sSubSup>
                              <m:e>
                                <m:r>
                                  <m:t>u</m:t>
                                </m:r>
                              </m:e>
                              <m:sub>
                                <m:r>
                                  <m:t>N</m:t>
                                </m:r>
                                <m:r>
                                  <m:t>N</m:t>
                                </m:r>
                              </m:sub>
                              <m:sup>
                                <m:r>
                                  <m:t>j</m:t>
                                </m:r>
                              </m:sup>
                            </m:sSubSup>
                            <m:r>
                              <m:rPr>
                                <m:sty m:val="p"/>
                              </m:rPr>
                              <m:t>−</m:t>
                            </m:r>
                            <m:sSubSup>
                              <m:e>
                                <m:r>
                                  <m:t>f</m:t>
                                </m:r>
                              </m:e>
                              <m:sub>
                                <m:r>
                                  <m:t>N</m:t>
                                </m:r>
                                <m:r>
                                  <m:t>N</m:t>
                                </m:r>
                              </m:sub>
                              <m:sup>
                                <m:r>
                                  <m:t>j</m:t>
                                </m:r>
                              </m:sup>
                            </m:sSubSup>
                            <m:r>
                              <m:rPr>
                                <m:sty m:val="p"/>
                              </m:rPr>
                              <m:t>,</m:t>
                            </m:r>
                            <m:r>
                              <m:t>  </m:t>
                            </m:r>
                            <m:r>
                              <m:t>x</m:t>
                            </m:r>
                            <m:r>
                              <m:rPr>
                                <m:sty m:val="p"/>
                              </m:rPr>
                              <m:t>∈</m:t>
                            </m:r>
                            <m:r>
                              <m:t>Ω</m:t>
                            </m:r>
                          </m:e>
                        </m:mr>
                        <m:mr>
                          <m:e>
                            <m:sSub>
                              <m:e>
                                <m:r>
                                  <m:t>r</m:t>
                                </m:r>
                              </m:e>
                              <m:sub>
                                <m:r>
                                  <m:t>e</m:t>
                                </m:r>
                              </m:sub>
                            </m:sSub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sSubSup>
                                  <m:e>
                                    <m:r>
                                      <m:t>u</m:t>
                                    </m:r>
                                  </m:e>
                                  <m:sub>
                                    <m:r>
                                      <m:t>N</m:t>
                                    </m:r>
                                    <m:r>
                                      <m:t>N</m:t>
                                    </m:r>
                                  </m:sub>
                                  <m:sup>
                                    <m:r>
                                      <m:t>j</m:t>
                                    </m:r>
                                  </m:sup>
                                </m:sSubSup>
                              </m:e>
                            </m:d>
                          </m:e>
                          <m:e>
                            <m:r>
                              <m:rPr>
                                <m:sty m:val="p"/>
                              </m:rPr>
                              <m:t>=</m:t>
                            </m:r>
                            <m:sSubSup>
                              <m:e>
                                <m:r>
                                  <m:t>u</m:t>
                                </m:r>
                              </m:e>
                              <m:sub>
                                <m:r>
                                  <m:t>N</m:t>
                                </m:r>
                                <m:r>
                                  <m:t>N</m:t>
                                </m:r>
                              </m:sub>
                              <m:sup>
                                <m:r>
                                  <m:t>j</m:t>
                                </m:r>
                              </m:sup>
                            </m:sSubSup>
                            <m:r>
                              <m:rPr>
                                <m:sty m:val="p"/>
                              </m:rPr>
                              <m:t>−</m:t>
                            </m:r>
                            <m:r>
                              <m:t>h</m:t>
                            </m:r>
                            <m:r>
                              <m:rPr>
                                <m:sty m:val="p"/>
                              </m:rPr>
                              <m:t>,</m:t>
                            </m:r>
                            <m:r>
                              <m:t>  </m:t>
                            </m:r>
                            <m:r>
                              <m:t>x</m:t>
                            </m:r>
                            <m:r>
                              <m:rPr>
                                <m:sty m:val="p"/>
                              </m:rPr>
                              <m:t>∈</m:t>
                            </m:r>
                            <m:r>
                              <m:rPr>
                                <m:sty m:val="p"/>
                              </m:rPr>
                              <m:t>∂</m:t>
                            </m:r>
                            <m:sSub>
                              <m:e>
                                <m:r>
                                  <m:t>Ω</m:t>
                                </m:r>
                              </m:e>
                              <m:sub>
                                <m:r>
                                  <m:t>h</m:t>
                                </m:r>
                              </m:sub>
                            </m:sSub>
                          </m:e>
                        </m:mr>
                        <m:mr>
                          <m:e>
                            <m:sSub>
                              <m:e>
                                <m:r>
                                  <m:t>r</m:t>
                                </m:r>
                              </m:e>
                              <m:sub>
                                <m:r>
                                  <m:t>n</m:t>
                                </m:r>
                              </m:sub>
                            </m:sSub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sSubSup>
                                  <m:e>
                                    <m:r>
                                      <m:t>u</m:t>
                                    </m:r>
                                  </m:e>
                                  <m:sub>
                                    <m:r>
                                      <m:t>N</m:t>
                                    </m:r>
                                    <m:r>
                                      <m:t>N</m:t>
                                    </m:r>
                                  </m:sub>
                                  <m:sup>
                                    <m:r>
                                      <m:t>j</m:t>
                                    </m:r>
                                  </m:sup>
                                </m:sSubSup>
                              </m:e>
                            </m:d>
                          </m:e>
                          <m:e>
                            <m:r>
                              <m:rPr>
                                <m:sty m:val="p"/>
                              </m:rPr>
                              <m:t>=</m:t>
                            </m:r>
                            <m:f>
                              <m:fPr>
                                <m:type m:val="bar"/>
                              </m:fPr>
                              <m:num>
                                <m:r>
                                  <m:rPr>
                                    <m:sty m:val="p"/>
                                  </m:rPr>
                                  <m:t>∂</m:t>
                                </m:r>
                                <m:sSubSup>
                                  <m:e>
                                    <m:r>
                                      <m:t>u</m:t>
                                    </m:r>
                                  </m:e>
                                  <m:sub>
                                    <m:r>
                                      <m:t>N</m:t>
                                    </m:r>
                                    <m:r>
                                      <m:t>N</m:t>
                                    </m:r>
                                  </m:sub>
                                  <m:sup>
                                    <m:r>
                                      <m:t>j</m:t>
                                    </m:r>
                                  </m:sup>
                                </m:sSubSup>
                              </m:num>
                              <m:den>
                                <m:r>
                                  <m:rPr>
                                    <m:sty m:val="p"/>
                                  </m:rPr>
                                  <m:t>∂</m:t>
                                </m:r>
                                <m:r>
                                  <m:t>x</m:t>
                                </m:r>
                              </m:den>
                            </m:f>
                            <m:r>
                              <m:rPr>
                                <m:sty m:val="p"/>
                              </m:rPr>
                              <m:t>−</m:t>
                            </m:r>
                            <m:r>
                              <m:t>g</m:t>
                            </m:r>
                            <m:r>
                              <m:rPr>
                                <m:sty m:val="p"/>
                              </m:rPr>
                              <m:t>,</m:t>
                            </m:r>
                            <m:r>
                              <m:t>  </m:t>
                            </m:r>
                            <m:r>
                              <m:t>x</m:t>
                            </m:r>
                            <m:r>
                              <m:rPr>
                                <m:sty m:val="p"/>
                              </m:rPr>
                              <m:t>∈</m:t>
                            </m:r>
                            <m:r>
                              <m:rPr>
                                <m:sty m:val="p"/>
                              </m:rPr>
                              <m:t>∂</m:t>
                            </m:r>
                            <m:sSub>
                              <m:e>
                                <m:r>
                                  <m:t>Ω</m:t>
                                </m:r>
                              </m:e>
                              <m:sub>
                                <m:r>
                                  <m:t>g</m:t>
                                </m:r>
                              </m:sub>
                            </m:sSub>
                          </m:e>
                        </m:mr>
                        <m:mr>
                          <m:e>
                            <m:sSub>
                              <m:e>
                                <m:r>
                                  <m:t>r</m:t>
                                </m:r>
                              </m:e>
                              <m:sub>
                                <m:r>
                                  <m:t>u</m:t>
                                </m:r>
                                <m:r>
                                  <m:t>m</m:t>
                                </m:r>
                              </m:sub>
                            </m:sSub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sSubSup>
                                  <m:e>
                                    <m:r>
                                      <m:t>u</m:t>
                                    </m:r>
                                  </m:e>
                                  <m:sub>
                                    <m:r>
                                      <m:t>N</m:t>
                                    </m:r>
                                    <m:r>
                                      <m:t>N</m:t>
                                    </m:r>
                                  </m:sub>
                                  <m:sup>
                                    <m:r>
                                      <m:t>j</m:t>
                                    </m:r>
                                  </m:sup>
                                </m:sSubSup>
                              </m:e>
                            </m:d>
                          </m:e>
                          <m:e>
                            <m:r>
                              <m:rPr>
                                <m:sty m:val="p"/>
                              </m:rPr>
                              <m:t>=</m:t>
                            </m:r>
                            <m:sSubSup>
                              <m:e>
                                <m:r>
                                  <m:t>u</m:t>
                                </m:r>
                              </m:e>
                              <m:sub>
                                <m:r>
                                  <m:t>N</m:t>
                                </m:r>
                                <m:r>
                                  <m:t>N</m:t>
                                </m:r>
                              </m:sub>
                              <m:sup>
                                <m:r>
                                  <m:t>j</m:t>
                                </m:r>
                              </m:sup>
                            </m:sSubSup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sSubSup>
                                  <m:e>
                                    <m:r>
                                      <m:t>x</m:t>
                                    </m:r>
                                  </m:e>
                                  <m:sub>
                                    <m:r>
                                      <m:t>i</m:t>
                                    </m:r>
                                  </m:sub>
                                  <m:sup>
                                    <m:r>
                                      <m:t>u</m:t>
                                    </m:r>
                                  </m:sup>
                                </m:sSubSup>
                              </m:e>
                            </m:d>
                            <m:r>
                              <m:rPr>
                                <m:sty m:val="p"/>
                              </m:rPr>
                              <m:t>−</m:t>
                            </m:r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sSub>
                                  <m:e>
                                    <m:r>
                                      <m:t>u</m:t>
                                    </m:r>
                                  </m:e>
                                  <m:sub>
                                    <m:r>
                                      <m:t>m</m:t>
                                    </m:r>
                                  </m:sub>
                                </m:sSub>
                                <m:d>
                                  <m:dPr>
                                    <m:begChr m:val="("/>
                                    <m:endChr m:val=")"/>
                                    <m:sepChr m:val=""/>
                                    <m:grow/>
                                  </m:dPr>
                                  <m:e>
                                    <m:sSubSup>
                                      <m:e>
                                        <m:r>
                                          <m:t>x</m:t>
                                        </m:r>
                                      </m:e>
                                      <m:sub>
                                        <m:r>
                                          <m:t>i</m:t>
                                        </m:r>
                                      </m:sub>
                                      <m:sup>
                                        <m:r>
                                          <m:t>u</m:t>
                                        </m:r>
                                      </m:sup>
                                    </m:sSubSup>
                                  </m:e>
                                </m:d>
                                <m:r>
                                  <m:rPr>
                                    <m:sty m:val="p"/>
                                  </m:rPr>
                                  <m:t>+</m:t>
                                </m:r>
                                <m:sSubSup>
                                  <m:e>
                                    <m:r>
                                      <m:t>σ</m:t>
                                    </m:r>
                                  </m:e>
                                  <m:sub>
                                    <m:r>
                                      <m:t>u</m:t>
                                    </m:r>
                                  </m:sub>
                                  <m:sup>
                                    <m:r>
                                      <m:t>j</m:t>
                                    </m:r>
                                  </m:sup>
                                </m:sSubSup>
                              </m:e>
                            </m:d>
                            <m:r>
                              <m:rPr>
                                <m:sty m:val="p"/>
                              </m:rPr>
                              <m:t>,</m:t>
                            </m:r>
                            <m:r>
                              <m:t>  </m:t>
                            </m:r>
                            <m:r>
                              <m:t>i</m:t>
                            </m:r>
                            <m:r>
                              <m:rPr>
                                <m:sty m:val="p"/>
                              </m:rPr>
                              <m:t>=</m:t>
                            </m:r>
                            <m:r>
                              <m:t>1</m:t>
                            </m:r>
                            <m:r>
                              <m:rPr>
                                <m:sty m:val="p"/>
                              </m:rPr>
                              <m:t>,</m:t>
                            </m:r>
                            <m:r>
                              <m:t>2</m:t>
                            </m:r>
                            <m:r>
                              <m:rPr>
                                <m:sty m:val="p"/>
                              </m:rPr>
                              <m:t>,</m:t>
                            </m:r>
                            <m:r>
                              <m:rPr>
                                <m:sty m:val="p"/>
                              </m:rPr>
                              <m:t>.</m:t>
                            </m:r>
                            <m:r>
                              <m:rPr>
                                <m:sty m:val="p"/>
                              </m:rPr>
                              <m:t>.</m:t>
                            </m:r>
                            <m:r>
                              <m:rPr>
                                <m:sty m:val="p"/>
                              </m:rPr>
                              <m:t>.</m:t>
                            </m:r>
                            <m:r>
                              <m:rPr>
                                <m:sty m:val="p"/>
                              </m:rPr>
                              <m:t>,</m:t>
                            </m:r>
                            <m:r>
                              <m:t>n</m:t>
                            </m:r>
                          </m:e>
                        </m:mr>
                        <m:mr>
                          <m:e>
                            <m:sSub>
                              <m:e>
                                <m:r>
                                  <m:t>r</m:t>
                                </m:r>
                              </m:e>
                              <m:sub>
                                <m:r>
                                  <m:t>f</m:t>
                                </m:r>
                                <m:r>
                                  <m:t>m</m:t>
                                </m:r>
                              </m:sub>
                            </m:sSub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sSubSup>
                                  <m:e>
                                    <m:r>
                                      <m:t>f</m:t>
                                    </m:r>
                                  </m:e>
                                  <m:sub>
                                    <m:r>
                                      <m:t>N</m:t>
                                    </m:r>
                                    <m:r>
                                      <m:t>N</m:t>
                                    </m:r>
                                  </m:sub>
                                  <m:sup>
                                    <m:r>
                                      <m:t>j</m:t>
                                    </m:r>
                                  </m:sup>
                                </m:sSubSup>
                              </m:e>
                            </m:d>
                          </m:e>
                          <m:e>
                            <m:r>
                              <m:rPr>
                                <m:sty m:val="p"/>
                              </m:rPr>
                              <m:t>=</m:t>
                            </m:r>
                            <m:sSubSup>
                              <m:e>
                                <m:r>
                                  <m:t>f</m:t>
                                </m:r>
                              </m:e>
                              <m:sub>
                                <m:r>
                                  <m:t>N</m:t>
                                </m:r>
                                <m:r>
                                  <m:t>N</m:t>
                                </m:r>
                              </m:sub>
                              <m:sup>
                                <m:r>
                                  <m:t>j</m:t>
                                </m:r>
                              </m:sup>
                            </m:sSubSup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sSubSup>
                                  <m:e>
                                    <m:r>
                                      <m:t>x</m:t>
                                    </m:r>
                                  </m:e>
                                  <m:sub>
                                    <m:r>
                                      <m:t>i</m:t>
                                    </m:r>
                                  </m:sub>
                                  <m:sup>
                                    <m:r>
                                      <m:t>f</m:t>
                                    </m:r>
                                  </m:sup>
                                </m:sSubSup>
                              </m:e>
                            </m:d>
                            <m:r>
                              <m:rPr>
                                <m:sty m:val="p"/>
                              </m:rPr>
                              <m:t>−</m:t>
                            </m:r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sSub>
                                  <m:e>
                                    <m:r>
                                      <m:t>f</m:t>
                                    </m:r>
                                  </m:e>
                                  <m:sub>
                                    <m:r>
                                      <m:t>m</m:t>
                                    </m:r>
                                  </m:sub>
                                </m:sSub>
                                <m:d>
                                  <m:dPr>
                                    <m:begChr m:val="("/>
                                    <m:endChr m:val=")"/>
                                    <m:sepChr m:val=""/>
                                    <m:grow/>
                                  </m:dPr>
                                  <m:e>
                                    <m:sSubSup>
                                      <m:e>
                                        <m:r>
                                          <m:t>x</m:t>
                                        </m:r>
                                      </m:e>
                                      <m:sub>
                                        <m:r>
                                          <m:t>i</m:t>
                                        </m:r>
                                      </m:sub>
                                      <m:sup>
                                        <m:r>
                                          <m:t>f</m:t>
                                        </m:r>
                                      </m:sup>
                                    </m:sSubSup>
                                  </m:e>
                                </m:d>
                                <m:r>
                                  <m:rPr>
                                    <m:sty m:val="p"/>
                                  </m:rPr>
                                  <m:t>+</m:t>
                                </m:r>
                                <m:sSubSup>
                                  <m:e>
                                    <m:r>
                                      <m:t>σ</m:t>
                                    </m:r>
                                  </m:e>
                                  <m:sub>
                                    <m:r>
                                      <m:t>f</m:t>
                                    </m:r>
                                  </m:sub>
                                  <m:sup>
                                    <m:r>
                                      <m:t>j</m:t>
                                    </m:r>
                                  </m:sup>
                                </m:sSubSup>
                              </m:e>
                            </m:d>
                            <m:r>
                              <m:rPr>
                                <m:sty m:val="p"/>
                              </m:rPr>
                              <m:t>,</m:t>
                            </m:r>
                            <m:r>
                              <m:t>  </m:t>
                            </m:r>
                            <m:r>
                              <m:t>i</m:t>
                            </m:r>
                            <m:r>
                              <m:rPr>
                                <m:sty m:val="p"/>
                              </m:rPr>
                              <m:t>=</m:t>
                            </m:r>
                            <m:r>
                              <m:t>1</m:t>
                            </m:r>
                            <m:r>
                              <m:rPr>
                                <m:sty m:val="p"/>
                              </m:rPr>
                              <m:t>,</m:t>
                            </m:r>
                            <m:r>
                              <m:t>2</m:t>
                            </m:r>
                            <m:r>
                              <m:rPr>
                                <m:sty m:val="p"/>
                              </m:rPr>
                              <m:t>,</m:t>
                            </m:r>
                            <m:r>
                              <m:rPr>
                                <m:sty m:val="p"/>
                              </m:rPr>
                              <m:t>.</m:t>
                            </m:r>
                            <m:r>
                              <m:rPr>
                                <m:sty m:val="p"/>
                              </m:rPr>
                              <m:t>.</m:t>
                            </m:r>
                            <m:r>
                              <m:rPr>
                                <m:sty m:val="p"/>
                              </m:rPr>
                              <m:t>.</m:t>
                            </m:r>
                            <m:r>
                              <m:rPr>
                                <m:sty m:val="p"/>
                              </m:rPr>
                              <m:t>,</m:t>
                            </m:r>
                            <m:r>
                              <m:t>m</m:t>
                            </m:r>
                            <m:r>
                              <m:t> </m:t>
                            </m:r>
                          </m:e>
                        </m:mr>
                      </m:m>
                    </m:oMath>
                  </m:oMathPara>
                </a14:m>
              </a:p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m>
                        <m:mPr>
                          <m:baseJc m:val="center"/>
                          <m:plcHide m:val="1"/>
                          <m:mcs>
                            <m:mc>
                              <m:mcPr>
                                <m:mcJc m:val="center"/>
                                <m:count m:val="1"/>
                              </m:mcPr>
                            </m:mc>
                          </m:mcs>
                        </m:mPr>
                        <m:mr>
                          <m:e>
                            <m:sSub>
                              <m:e>
                                <m:r>
                                  <m:t>L</m:t>
                                </m:r>
                              </m:e>
                              <m:sub>
                                <m:r>
                                  <m:t>M</m:t>
                                </m:r>
                                <m:r>
                                  <m:t>S</m:t>
                                </m:r>
                                <m:r>
                                  <m:t>E</m:t>
                                </m:r>
                              </m:sub>
                            </m:sSub>
                            <m:r>
                              <m:rPr>
                                <m:sty m:val="p"/>
                              </m:rPr>
                              <m:t>=</m:t>
                            </m:r>
                            <m:f>
                              <m:fPr>
                                <m:type m:val="bar"/>
                              </m:fPr>
                              <m:num>
                                <m:r>
                                  <m:t>1</m:t>
                                </m:r>
                              </m:num>
                              <m:den>
                                <m:r>
                                  <m:t>M</m:t>
                                </m:r>
                              </m:den>
                            </m:f>
                            <m:nary>
                              <m:naryPr>
                                <m:chr m:val="∑"/>
                                <m:limLoc m:val="undOvr"/>
                                <m:subHide m:val="0"/>
                                <m:supHide m:val="0"/>
                              </m:naryPr>
                              <m:sub>
                                <m:r>
                                  <m:t>j</m:t>
                                </m:r>
                                <m:r>
                                  <m:rPr>
                                    <m:sty m:val="p"/>
                                  </m:rPr>
                                  <m:t>=</m:t>
                                </m:r>
                                <m:r>
                                  <m:t>1</m:t>
                                </m:r>
                              </m:sub>
                              <m:sup>
                                <m:r>
                                  <m:t>M</m:t>
                                </m:r>
                              </m:sup>
                              <m:e>
                                <m:d>
                                  <m:dPr>
                                    <m:begChr m:val="("/>
                                    <m:endChr m:val=")"/>
                                    <m:sepChr m:val=""/>
                                    <m:grow/>
                                  </m:dPr>
                                  <m:e>
                                    <m:f>
                                      <m:fPr>
                                        <m:type m:val="bar"/>
                                      </m:fPr>
                                      <m:num>
                                        <m: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m:t>N</m:t>
                                        </m:r>
                                      </m:den>
                                    </m:f>
                                    <m:nary>
                                      <m:naryPr>
                                        <m:chr m:val="∑"/>
                                        <m:limLoc m:val="undOvr"/>
                                        <m:subHide m:val="0"/>
                                        <m:supHide m:val="0"/>
                                      </m:naryPr>
                                      <m:sub>
                                        <m:r>
                                          <m:t>i</m:t>
                                        </m:r>
                                      </m:sub>
                                      <m:sup>
                                        <m:r>
                                          <m:t>N</m:t>
                                        </m:r>
                                      </m:sup>
                                      <m:e>
                                        <m:sSubSup>
                                          <m:e>
                                            <m:r>
                                              <m:t>r</m:t>
                                            </m:r>
                                          </m:e>
                                          <m:sub>
                                            <m:r>
                                              <m:t>d</m:t>
                                            </m:r>
                                          </m:sub>
                                          <m:sup>
                                            <m:r>
                                              <m:t>2</m:t>
                                            </m:r>
                                          </m:sup>
                                        </m:sSubSup>
                                      </m:e>
                                    </m:nary>
                                    <m:r>
                                      <m:rPr>
                                        <m:sty m:val="p"/>
                                      </m:rPr>
                                      <m:t>+</m:t>
                                    </m:r>
                                    <m:f>
                                      <m:fPr>
                                        <m:type m:val="bar"/>
                                      </m:fPr>
                                      <m:num>
                                        <m:r>
                                          <m:t>1</m:t>
                                        </m:r>
                                      </m:num>
                                      <m:den>
                                        <m:sSub>
                                          <m:e>
                                            <m:r>
                                              <m:t>N</m:t>
                                            </m:r>
                                          </m:e>
                                          <m:sub>
                                            <m:r>
                                              <m:t>e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  <m:nary>
                                      <m:naryPr>
                                        <m:chr m:val="∑"/>
                                        <m:limLoc m:val="undOvr"/>
                                        <m:subHide m:val="0"/>
                                        <m:supHide m:val="0"/>
                                      </m:naryPr>
                                      <m:sub>
                                        <m:r>
                                          <m:t>i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m:t>=</m:t>
                                        </m:r>
                                        <m:r>
                                          <m:t>1</m:t>
                                        </m:r>
                                      </m:sub>
                                      <m:sup>
                                        <m:sSub>
                                          <m:e>
                                            <m:r>
                                              <m:t>N</m:t>
                                            </m:r>
                                          </m:e>
                                          <m:sub>
                                            <m:r>
                                              <m:t>e</m:t>
                                            </m:r>
                                          </m:sub>
                                        </m:sSub>
                                      </m:sup>
                                      <m:e>
                                        <m:sSubSup>
                                          <m:e>
                                            <m:r>
                                              <m:t>r</m:t>
                                            </m:r>
                                          </m:e>
                                          <m:sub>
                                            <m:r>
                                              <m:t>e</m:t>
                                            </m:r>
                                          </m:sub>
                                          <m:sup>
                                            <m:r>
                                              <m:t>2</m:t>
                                            </m:r>
                                          </m:sup>
                                        </m:sSubSup>
                                      </m:e>
                                    </m:nary>
                                    <m:r>
                                      <m:rPr>
                                        <m:sty m:val="p"/>
                                      </m:rPr>
                                      <m:t>+</m:t>
                                    </m:r>
                                    <m:f>
                                      <m:fPr>
                                        <m:type m:val="bar"/>
                                      </m:fPr>
                                      <m:num>
                                        <m:r>
                                          <m:t>1</m:t>
                                        </m:r>
                                      </m:num>
                                      <m:den>
                                        <m:sSub>
                                          <m:e>
                                            <m:r>
                                              <m:t>N</m:t>
                                            </m:r>
                                          </m:e>
                                          <m:sub>
                                            <m:r>
                                              <m:t>n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  <m:nary>
                                      <m:naryPr>
                                        <m:chr m:val="∑"/>
                                        <m:limLoc m:val="undOvr"/>
                                        <m:subHide m:val="0"/>
                                        <m:supHide m:val="0"/>
                                      </m:naryPr>
                                      <m:sub>
                                        <m:r>
                                          <m:t>i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m:t>=</m:t>
                                        </m:r>
                                        <m:r>
                                          <m:t>1</m:t>
                                        </m:r>
                                      </m:sub>
                                      <m:sup>
                                        <m:sSub>
                                          <m:e>
                                            <m:r>
                                              <m:t>N</m:t>
                                            </m:r>
                                          </m:e>
                                          <m:sub>
                                            <m:r>
                                              <m:t>n</m:t>
                                            </m:r>
                                          </m:sub>
                                        </m:sSub>
                                      </m:sup>
                                      <m:e>
                                        <m:sSubSup>
                                          <m:e>
                                            <m:r>
                                              <m:t>r</m:t>
                                            </m:r>
                                          </m:e>
                                          <m:sub>
                                            <m:r>
                                              <m:t>n</m:t>
                                            </m:r>
                                          </m:sub>
                                          <m:sup>
                                            <m:r>
                                              <m:t>2</m:t>
                                            </m:r>
                                          </m:sup>
                                        </m:sSubSup>
                                      </m:e>
                                    </m:nary>
                                    <m:r>
                                      <m:rPr>
                                        <m:sty m:val="p"/>
                                      </m:rPr>
                                      <m:t>+</m:t>
                                    </m:r>
                                    <m:f>
                                      <m:fPr>
                                        <m:type m:val="bar"/>
                                      </m:fPr>
                                      <m:num>
                                        <m: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m:t>n</m:t>
                                        </m:r>
                                      </m:den>
                                    </m:f>
                                    <m:nary>
                                      <m:naryPr>
                                        <m:chr m:val="∑"/>
                                        <m:limLoc m:val="undOvr"/>
                                        <m:subHide m:val="0"/>
                                        <m:supHide m:val="0"/>
                                      </m:naryPr>
                                      <m:sub>
                                        <m:r>
                                          <m:t>i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m:t>=</m:t>
                                        </m:r>
                                        <m:r>
                                          <m:t>1</m:t>
                                        </m:r>
                                      </m:sub>
                                      <m:sup>
                                        <m:r>
                                          <m:t>n</m:t>
                                        </m:r>
                                      </m:sup>
                                      <m:e>
                                        <m:sSubSup>
                                          <m:e>
                                            <m:r>
                                              <m:t>r</m:t>
                                            </m:r>
                                          </m:e>
                                          <m:sub>
                                            <m:r>
                                              <m:t>u</m:t>
                                            </m:r>
                                            <m:r>
                                              <m:t>m</m:t>
                                            </m:r>
                                          </m:sub>
                                          <m:sup>
                                            <m:r>
                                              <m:t>2</m:t>
                                            </m:r>
                                          </m:sup>
                                        </m:sSubSup>
                                      </m:e>
                                    </m:nary>
                                    <m:r>
                                      <m:rPr>
                                        <m:sty m:val="p"/>
                                      </m:rPr>
                                      <m:t>+</m:t>
                                    </m:r>
                                    <m:f>
                                      <m:fPr>
                                        <m:type m:val="bar"/>
                                      </m:fPr>
                                      <m:num>
                                        <m: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m:t>m</m:t>
                                        </m:r>
                                      </m:den>
                                    </m:f>
                                    <m:nary>
                                      <m:naryPr>
                                        <m:chr m:val="∑"/>
                                        <m:limLoc m:val="undOvr"/>
                                        <m:subHide m:val="0"/>
                                        <m:supHide m:val="0"/>
                                      </m:naryPr>
                                      <m:sub>
                                        <m:r>
                                          <m:t>i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m:t>=</m:t>
                                        </m:r>
                                        <m:r>
                                          <m:t>1</m:t>
                                        </m:r>
                                      </m:sub>
                                      <m:sup>
                                        <m:r>
                                          <m:t>m</m:t>
                                        </m:r>
                                      </m:sup>
                                      <m:e>
                                        <m:sSubSup>
                                          <m:e>
                                            <m:r>
                                              <m:t>r</m:t>
                                            </m:r>
                                          </m:e>
                                          <m:sub>
                                            <m:r>
                                              <m:t>f</m:t>
                                            </m:r>
                                            <m:r>
                                              <m:t>m</m:t>
                                            </m:r>
                                          </m:sub>
                                          <m:sup>
                                            <m:r>
                                              <m:t>2</m:t>
                                            </m:r>
                                          </m:sup>
                                        </m:sSubSup>
                                      </m:e>
                                    </m:nary>
                                  </m:e>
                                </m:d>
                              </m:e>
                            </m:nary>
                          </m:e>
                        </m:mr>
                      </m:m>
                    </m:oMath>
                  </m:oMathPara>
                </a14:m>
              </a:p>
            </p:txBody>
          </p:sp>
        </mc:Choice>
      </mc:AlternateContent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lvl="0" indent="0" marL="0">
              <a:buNone/>
            </a:pPr>
            <a:r>
              <a:rPr/>
              <a:t>Forward PDE problems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One-dimensional linear Poisson equation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m>
                        <m:mPr>
                          <m:baseJc m:val="center"/>
                          <m:plcHide m:val="1"/>
                          <m:mcs>
                            <m:mc>
                              <m:mcPr>
                                <m:mcJc m:val="center"/>
                                <m:count m:val="1"/>
                              </m:mcPr>
                            </m:mc>
                          </m:mcs>
                        </m:mPr>
                        <m:mr>
                          <m:e>
                            <m:r>
                              <m:t>λ</m:t>
                            </m:r>
                            <m:f>
                              <m:fPr>
                                <m:type m:val="bar"/>
                              </m:fPr>
                              <m:num>
                                <m:sSup>
                                  <m:e>
                                    <m:r>
                                      <m:rPr>
                                        <m:sty m:val="p"/>
                                      </m:rPr>
                                      <m:t>∂</m:t>
                                    </m:r>
                                  </m:e>
                                  <m:sup>
                                    <m:r>
                                      <m:t>2</m:t>
                                    </m:r>
                                  </m:sup>
                                </m:sSup>
                                <m:r>
                                  <m:t>u</m:t>
                                </m:r>
                              </m:num>
                              <m:den>
                                <m:r>
                                  <m:rPr>
                                    <m:sty m:val="p"/>
                                  </m:rPr>
                                  <m:t>∂</m:t>
                                </m:r>
                                <m:sSup>
                                  <m:e>
                                    <m:r>
                                      <m:t>x</m:t>
                                    </m:r>
                                  </m:e>
                                  <m:sup>
                                    <m: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  <m:r>
                              <m:rPr>
                                <m:sty m:val="p"/>
                              </m:rPr>
                              <m:t>=</m:t>
                            </m:r>
                            <m:r>
                              <m:t>f</m:t>
                            </m:r>
                            <m:r>
                              <m:rPr>
                                <m:sty m:val="p"/>
                              </m:rPr>
                              <m:t>,</m:t>
                            </m:r>
                            <m:r>
                              <m:t>  </m:t>
                            </m:r>
                            <m:r>
                              <m:t>x</m:t>
                            </m:r>
                            <m:r>
                              <m:rPr>
                                <m:sty m:val="p"/>
                              </m:rPr>
                              <m:t>∈</m:t>
                            </m:r>
                            <m:d>
                              <m:dPr>
                                <m:begChr m:val="["/>
                                <m:endChr m:val="]"/>
                                <m:sepChr m:val=""/>
                                <m:grow/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m:t>−</m:t>
                                </m:r>
                                <m:r>
                                  <m:t>0.7</m:t>
                                </m:r>
                                <m:r>
                                  <m:rPr>
                                    <m:sty m:val="p"/>
                                  </m:rPr>
                                  <m:t>,</m:t>
                                </m:r>
                                <m:r>
                                  <m:t>0.7</m:t>
                                </m:r>
                              </m:e>
                            </m:d>
                          </m:e>
                        </m:mr>
                      </m:m>
                    </m:oMath>
                  </m:oMathPara>
                </a14:m>
              </a:p>
              <a:p>
                <a:pPr lvl="0" indent="0" marL="0">
                  <a:buNone/>
                </a:pPr>
                <a:r>
                  <a:rPr/>
                  <a:t>where </a:t>
                </a:r>
                <a14:m>
                  <m:oMath xmlns:m="http://schemas.openxmlformats.org/officeDocument/2006/math">
                    <m:r>
                      <m:t>λ</m:t>
                    </m:r>
                    <m:r>
                      <m:rPr>
                        <m:sty m:val="p"/>
                      </m:rPr>
                      <m:t>=</m:t>
                    </m:r>
                    <m:r>
                      <m:t>0.01</m:t>
                    </m:r>
                  </m:oMath>
                </a14:m>
                <a:r>
                  <a:rPr/>
                  <a:t> and </a:t>
                </a:r>
                <a14:m>
                  <m:oMath xmlns:m="http://schemas.openxmlformats.org/officeDocument/2006/math">
                    <m:r>
                      <m:t>u</m:t>
                    </m:r>
                    <m:r>
                      <m:rPr>
                        <m:sty m:val="p"/>
                      </m:rPr>
                      <m:t>=</m:t>
                    </m:r>
                    <m:sSup>
                      <m:e>
                        <m:r>
                          <m:rPr>
                            <m:sty m:val="p"/>
                          </m:rPr>
                          <m:t>sin</m:t>
                        </m:r>
                      </m:e>
                      <m:sup>
                        <m:r>
                          <m:t>3</m:t>
                        </m:r>
                      </m:sup>
                    </m:sSup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6</m:t>
                        </m:r>
                        <m:r>
                          <m:t>x</m:t>
                        </m:r>
                      </m:e>
                    </m:d>
                  </m:oMath>
                </a14:m>
              </a:p>
            </p:txBody>
          </p:sp>
        </mc:Choice>
      </mc:AlternateContent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49</Words>
  <Application>Microsoft Macintosh PowerPoint</Application>
  <PresentationFormat>On-screen Show (16:9)</PresentationFormat>
  <Paragraphs>15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Multi-Output Physics-Informed Neural Networks for Forward and Inverse PDE Problems with Uncertainties</dc:title>
  <dc:creator>Mingyuan Yang; John T. Foster</dc:creator>
  <cp:keywords/>
  <dcterms:created xsi:type="dcterms:W3CDTF">2023-08-17T20:39:44Z</dcterms:created>
  <dcterms:modified xsi:type="dcterms:W3CDTF">2023-08-17T20:39:44Z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ffiliations">
    <vt:lpwstr/>
  </property>
  <property fmtid="{D5CDD505-2E9C-101B-9397-08002B2CF9AE}" pid="3" name="authors">
    <vt:lpwstr/>
  </property>
  <property fmtid="{D5CDD505-2E9C-101B-9397-08002B2CF9AE}" pid="4" name="biblio-config">
    <vt:lpwstr>True</vt:lpwstr>
  </property>
  <property fmtid="{D5CDD505-2E9C-101B-9397-08002B2CF9AE}" pid="5" name="bibliography">
    <vt:lpwstr>bib_files/usnccm17_mopinn.bib</vt:lpwstr>
  </property>
  <property fmtid="{D5CDD505-2E9C-101B-9397-08002B2CF9AE}" pid="6" name="by-affiliation">
    <vt:lpwstr/>
  </property>
  <property fmtid="{D5CDD505-2E9C-101B-9397-08002B2CF9AE}" pid="7" name="by-author">
    <vt:lpwstr/>
  </property>
  <property fmtid="{D5CDD505-2E9C-101B-9397-08002B2CF9AE}" pid="8" name="date">
    <vt:lpwstr>2023-08-18</vt:lpwstr>
  </property>
  <property fmtid="{D5CDD505-2E9C-101B-9397-08002B2CF9AE}" pid="9" name="execute">
    <vt:lpwstr/>
  </property>
  <property fmtid="{D5CDD505-2E9C-101B-9397-08002B2CF9AE}" pid="10" name="header-includes">
    <vt:lpwstr/>
  </property>
  <property fmtid="{D5CDD505-2E9C-101B-9397-08002B2CF9AE}" pid="11" name="include-after">
    <vt:lpwstr/>
  </property>
  <property fmtid="{D5CDD505-2E9C-101B-9397-08002B2CF9AE}" pid="12" name="include-before">
    <vt:lpwstr/>
  </property>
  <property fmtid="{D5CDD505-2E9C-101B-9397-08002B2CF9AE}" pid="13" name="labels">
    <vt:lpwstr/>
  </property>
  <property fmtid="{D5CDD505-2E9C-101B-9397-08002B2CF9AE}" pid="14" name="quarto-required">
    <vt:lpwstr>1.*</vt:lpwstr>
  </property>
  <property fmtid="{D5CDD505-2E9C-101B-9397-08002B2CF9AE}" pid="15" name="toc-title">
    <vt:lpwstr>Table of contents</vt:lpwstr>
  </property>
</Properties>
</file>